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351" r:id="rId3"/>
    <p:sldId id="427" r:id="rId4"/>
    <p:sldId id="428" r:id="rId5"/>
    <p:sldId id="430" r:id="rId6"/>
    <p:sldId id="43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FE732E-D7C9-544D-903A-016679425B07}" v="3" dt="2021-12-16T21:15:07.8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624"/>
    <p:restoredTop sz="94681"/>
  </p:normalViewPr>
  <p:slideViewPr>
    <p:cSldViewPr snapToGrid="0" snapToObjects="1">
      <p:cViewPr varScale="1">
        <p:scale>
          <a:sx n="79" d="100"/>
          <a:sy n="79" d="100"/>
        </p:scale>
        <p:origin x="232" y="13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51EE34-2B2B-2342-9E13-5FD652A5A65B}" type="datetimeFigureOut">
              <a:rPr lang="en-US" smtClean="0"/>
              <a:t>12/16/21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7C8575-EA9E-F549-96C0-406141D979E1}" type="slidenum">
              <a:rPr lang="en-US" smtClean="0"/>
              <a:t>‹#›</a:t>
            </a:fld>
            <a:endParaRPr lang="en-US"/>
          </a:p>
        </p:txBody>
      </p:sp>
    </p:spTree>
    <p:extLst>
      <p:ext uri="{BB962C8B-B14F-4D97-AF65-F5344CB8AC3E}">
        <p14:creationId xmlns:p14="http://schemas.microsoft.com/office/powerpoint/2010/main" val="1371977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This slide emphasizes the high risk of failure for most IT projects and details the main ways a system can be considered to have </a:t>
            </a:r>
            <a:r>
              <a:rPr lang="ja-JP" altLang="en-US" dirty="0"/>
              <a:t>“</a:t>
            </a:r>
            <a:r>
              <a:rPr lang="en-US" altLang="ja-JP" dirty="0"/>
              <a:t>failed.</a:t>
            </a:r>
            <a:r>
              <a:rPr lang="ja-JP" altLang="en-US" dirty="0"/>
              <a:t>”</a:t>
            </a:r>
            <a:r>
              <a:rPr lang="en-US" altLang="ja-JP" dirty="0"/>
              <a:t> Some studies have shown that only 29 percent of all technology investments are completed on time, on budget, and with all features and functions specified, and nearly 40 percent suffer some kind of failure mode. Ask students what is meant by </a:t>
            </a:r>
            <a:r>
              <a:rPr lang="ja-JP" altLang="en-US" dirty="0"/>
              <a:t>“</a:t>
            </a:r>
            <a:r>
              <a:rPr lang="en-US" altLang="ja-JP" dirty="0"/>
              <a:t>Fail to provide organizational benefits</a:t>
            </a:r>
            <a:r>
              <a:rPr lang="ja-JP" altLang="en-US" dirty="0"/>
              <a:t>”</a:t>
            </a:r>
            <a:r>
              <a:rPr lang="en-US" altLang="ja-JP" dirty="0"/>
              <a:t> and provide an example. </a:t>
            </a:r>
          </a:p>
        </p:txBody>
      </p:sp>
      <p:sp>
        <p:nvSpPr>
          <p:cNvPr id="4" name="Slide Number Placeholder 3"/>
          <p:cNvSpPr>
            <a:spLocks noGrp="1"/>
          </p:cNvSpPr>
          <p:nvPr>
            <p:ph type="sldNum" sz="quarter" idx="10"/>
          </p:nvPr>
        </p:nvSpPr>
        <p:spPr/>
        <p:txBody>
          <a:bodyPr/>
          <a:lstStyle/>
          <a:p>
            <a:fld id="{A73D6722-9B4D-4E29-B226-C325925A8118}" type="slidenum">
              <a:rPr lang="en-US" smtClean="0"/>
              <a:t>2</a:t>
            </a:fld>
            <a:endParaRPr lang="en-US" dirty="0"/>
          </a:p>
        </p:txBody>
      </p:sp>
    </p:spTree>
    <p:extLst>
      <p:ext uri="{BB962C8B-B14F-4D97-AF65-F5344CB8AC3E}">
        <p14:creationId xmlns:p14="http://schemas.microsoft.com/office/powerpoint/2010/main" val="3104968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a:t>This slide discusses a second major factor in evaluating projects, risk. (Remember that portfolio analysis ranks systems according to two criteria, benefit and risk.) Most managers don</a:t>
            </a:r>
            <a:r>
              <a:rPr lang="en-US" altLang="ja-JP" dirty="0"/>
              <a:t>’t like to think about risk and most make no attempt to measure it. Most managers are optimists and think about benefits. As we all know from the recent financial meltdown, financial managers did not seriously consider risk, and they might be fired if they did. A great many systems projects fail which could have been avoided had managers a better understanding of project risk. </a:t>
            </a:r>
          </a:p>
          <a:p>
            <a:pPr eaLnBrk="1" hangingPunct="1"/>
            <a:endParaRPr lang="en-US" altLang="en-US" dirty="0"/>
          </a:p>
          <a:p>
            <a:pPr eaLnBrk="1" hangingPunct="1"/>
            <a:r>
              <a:rPr lang="en-US" altLang="en-US" dirty="0"/>
              <a:t>What is meant by risk? Ask students how the size of a project affects its risk. What does organizational complexity mean in this context? Which of these components are organizational versus technical? Can all of them be countered through better project management?</a:t>
            </a:r>
          </a:p>
        </p:txBody>
      </p:sp>
      <p:sp>
        <p:nvSpPr>
          <p:cNvPr id="4" name="Slide Number Placeholder 3"/>
          <p:cNvSpPr>
            <a:spLocks noGrp="1"/>
          </p:cNvSpPr>
          <p:nvPr>
            <p:ph type="sldNum" sz="quarter" idx="10"/>
          </p:nvPr>
        </p:nvSpPr>
        <p:spPr/>
        <p:txBody>
          <a:bodyPr/>
          <a:lstStyle/>
          <a:p>
            <a:fld id="{A73D6722-9B4D-4E29-B226-C325925A8118}" type="slidenum">
              <a:rPr lang="en-US" smtClean="0"/>
              <a:t>3</a:t>
            </a:fld>
            <a:endParaRPr lang="en-US" dirty="0"/>
          </a:p>
        </p:txBody>
      </p:sp>
    </p:spTree>
    <p:extLst>
      <p:ext uri="{BB962C8B-B14F-4D97-AF65-F5344CB8AC3E}">
        <p14:creationId xmlns:p14="http://schemas.microsoft.com/office/powerpoint/2010/main" val="1971301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This slide emphasizes that introduction or alteration of an information system has a powerful behavioral and organizational impact. Change management is required to counter resistance and opposition. Ask students for examples of behavioral and organizational impacts that a new information system might have. What types of changes should an analyst look for in assessing the impact of a new system?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This slide introduces the concept of implementation and the role of the systems analyst as a change agent, a key role in change management efforts. Ask students what types of activities a change agent would engage in to encourage the adoption of a new information system throughout the enterprise. Why don</a:t>
            </a:r>
            <a:r>
              <a:rPr lang="en-US" altLang="ja-JP" dirty="0"/>
              <a:t>’t employees and managers simply adopt new systems without question?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4</a:t>
            </a:fld>
            <a:endParaRPr lang="en-US" dirty="0"/>
          </a:p>
        </p:txBody>
      </p:sp>
    </p:spTree>
    <p:extLst>
      <p:ext uri="{BB962C8B-B14F-4D97-AF65-F5344CB8AC3E}">
        <p14:creationId xmlns:p14="http://schemas.microsoft.com/office/powerpoint/2010/main" val="37134600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Two important factors in successful implementation are user involvement and management support. This slide discusses the role of users and the effects of the user–designer communications gap. Ask students to provide examples of user concerns and designer concerns regarding an information system. What are the goals of these two groups?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This slide discusses a second major factor in successful implementation—management support. It is particularly important to note that if management gives high priority to a project then the project will more likely be treated the same way by users. In what ways can management show support for a project? Which of these are most likely to influence users and technical staff? Why would managers sometimes not show enthusiastic support for a project? (Sometimes, personal, political, and organizational culture differences reduce support for some projects.)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5</a:t>
            </a:fld>
            <a:endParaRPr lang="en-US" dirty="0"/>
          </a:p>
        </p:txBody>
      </p:sp>
    </p:spTree>
    <p:extLst>
      <p:ext uri="{BB962C8B-B14F-4D97-AF65-F5344CB8AC3E}">
        <p14:creationId xmlns:p14="http://schemas.microsoft.com/office/powerpoint/2010/main" val="1603358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a:t>This slide emphasizes the high failure rate for large-scale enterprise and business process redesign projects and the importance of implementation and change management. To some extent, the failure rate has declined in recent years as the major vendor firms stabilized their offerings, making the technology less of a risk. In turn, large corporations have developed a deep experience base with large scale systems. Nevertheless, large-scale system implementations almost invariably run over budget, and are behind schedule. </a:t>
            </a:r>
          </a:p>
          <a:p>
            <a:pPr eaLnBrk="1" hangingPunct="1"/>
            <a:endParaRPr lang="en-US" altLang="en-US" dirty="0"/>
          </a:p>
          <a:p>
            <a:pPr eaLnBrk="1" hangingPunct="1"/>
            <a:r>
              <a:rPr lang="en-US" altLang="en-US" dirty="0"/>
              <a:t>Ask students to recall what implementation means. Ask students why both employees and managers become concerned about changes to functions and career paths.</a:t>
            </a:r>
          </a:p>
        </p:txBody>
      </p:sp>
      <p:sp>
        <p:nvSpPr>
          <p:cNvPr id="4" name="Slide Number Placeholder 3"/>
          <p:cNvSpPr>
            <a:spLocks noGrp="1"/>
          </p:cNvSpPr>
          <p:nvPr>
            <p:ph type="sldNum" sz="quarter" idx="10"/>
          </p:nvPr>
        </p:nvSpPr>
        <p:spPr/>
        <p:txBody>
          <a:bodyPr/>
          <a:lstStyle/>
          <a:p>
            <a:fld id="{A73D6722-9B4D-4E29-B226-C325925A8118}" type="slidenum">
              <a:rPr lang="en-US" smtClean="0"/>
              <a:t>6</a:t>
            </a:fld>
            <a:endParaRPr lang="en-US" dirty="0"/>
          </a:p>
        </p:txBody>
      </p:sp>
    </p:spTree>
    <p:extLst>
      <p:ext uri="{BB962C8B-B14F-4D97-AF65-F5344CB8AC3E}">
        <p14:creationId xmlns:p14="http://schemas.microsoft.com/office/powerpoint/2010/main" val="3512836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B87B3-934C-6B4E-8AE4-CC20805857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06B33B2-3F20-D64A-960E-77CDA36B3B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D37DAE9-7CA5-DC4E-A2AB-DC59D7F2C1EB}"/>
              </a:ext>
            </a:extLst>
          </p:cNvPr>
          <p:cNvSpPr>
            <a:spLocks noGrp="1"/>
          </p:cNvSpPr>
          <p:nvPr>
            <p:ph type="dt" sz="half" idx="10"/>
          </p:nvPr>
        </p:nvSpPr>
        <p:spPr/>
        <p:txBody>
          <a:bodyPr/>
          <a:lstStyle/>
          <a:p>
            <a:fld id="{BE92E32D-4BE4-BA48-9590-90236ED1C5A2}" type="datetimeFigureOut">
              <a:rPr lang="en-US" smtClean="0"/>
              <a:t>12/16/21</a:t>
            </a:fld>
            <a:endParaRPr lang="en-US"/>
          </a:p>
        </p:txBody>
      </p:sp>
      <p:sp>
        <p:nvSpPr>
          <p:cNvPr id="5" name="Footer Placeholder 4">
            <a:extLst>
              <a:ext uri="{FF2B5EF4-FFF2-40B4-BE49-F238E27FC236}">
                <a16:creationId xmlns:a16="http://schemas.microsoft.com/office/drawing/2014/main" id="{86CE0AF0-7DED-F644-8234-6B2351852E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D28DC9-9A83-8642-86BC-90D07D05872B}"/>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3664259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58290-B217-0E43-8C75-26ACC16FCAB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BAD697C-043D-4749-8E18-70CF77776B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3202A2-1A36-5D45-A6E7-383913608612}"/>
              </a:ext>
            </a:extLst>
          </p:cNvPr>
          <p:cNvSpPr>
            <a:spLocks noGrp="1"/>
          </p:cNvSpPr>
          <p:nvPr>
            <p:ph type="dt" sz="half" idx="10"/>
          </p:nvPr>
        </p:nvSpPr>
        <p:spPr/>
        <p:txBody>
          <a:bodyPr/>
          <a:lstStyle/>
          <a:p>
            <a:fld id="{BE92E32D-4BE4-BA48-9590-90236ED1C5A2}" type="datetimeFigureOut">
              <a:rPr lang="en-US" smtClean="0"/>
              <a:t>12/16/21</a:t>
            </a:fld>
            <a:endParaRPr lang="en-US"/>
          </a:p>
        </p:txBody>
      </p:sp>
      <p:sp>
        <p:nvSpPr>
          <p:cNvPr id="5" name="Footer Placeholder 4">
            <a:extLst>
              <a:ext uri="{FF2B5EF4-FFF2-40B4-BE49-F238E27FC236}">
                <a16:creationId xmlns:a16="http://schemas.microsoft.com/office/drawing/2014/main" id="{4BBEC310-6EE8-F242-882E-1CF36A999D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EFAF04-2A56-304A-80AC-A497EE975943}"/>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277676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94776A-683F-E344-82D9-53BDDBD99C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C4F2ED-FA3A-9F4B-93E7-8A953C7C784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5E875B-0717-F544-BD6F-7C28C925E0CA}"/>
              </a:ext>
            </a:extLst>
          </p:cNvPr>
          <p:cNvSpPr>
            <a:spLocks noGrp="1"/>
          </p:cNvSpPr>
          <p:nvPr>
            <p:ph type="dt" sz="half" idx="10"/>
          </p:nvPr>
        </p:nvSpPr>
        <p:spPr/>
        <p:txBody>
          <a:bodyPr/>
          <a:lstStyle/>
          <a:p>
            <a:fld id="{BE92E32D-4BE4-BA48-9590-90236ED1C5A2}" type="datetimeFigureOut">
              <a:rPr lang="en-US" smtClean="0"/>
              <a:t>12/16/21</a:t>
            </a:fld>
            <a:endParaRPr lang="en-US"/>
          </a:p>
        </p:txBody>
      </p:sp>
      <p:sp>
        <p:nvSpPr>
          <p:cNvPr id="5" name="Footer Placeholder 4">
            <a:extLst>
              <a:ext uri="{FF2B5EF4-FFF2-40B4-BE49-F238E27FC236}">
                <a16:creationId xmlns:a16="http://schemas.microsoft.com/office/drawing/2014/main" id="{518FE52B-95B1-114D-B032-416979B28A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251780-9693-BC4F-AA9B-8E43AFA58BD0}"/>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2708762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3E912-5255-5841-88EB-F66F8AE9EB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8E7FD3-4848-274F-BCF5-E7B2FB30C7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C16548-BE15-574F-97C5-5D415FB2EB4B}"/>
              </a:ext>
            </a:extLst>
          </p:cNvPr>
          <p:cNvSpPr>
            <a:spLocks noGrp="1"/>
          </p:cNvSpPr>
          <p:nvPr>
            <p:ph type="dt" sz="half" idx="10"/>
          </p:nvPr>
        </p:nvSpPr>
        <p:spPr/>
        <p:txBody>
          <a:bodyPr/>
          <a:lstStyle/>
          <a:p>
            <a:fld id="{BE92E32D-4BE4-BA48-9590-90236ED1C5A2}" type="datetimeFigureOut">
              <a:rPr lang="en-US" smtClean="0"/>
              <a:t>12/16/21</a:t>
            </a:fld>
            <a:endParaRPr lang="en-US"/>
          </a:p>
        </p:txBody>
      </p:sp>
      <p:sp>
        <p:nvSpPr>
          <p:cNvPr id="5" name="Footer Placeholder 4">
            <a:extLst>
              <a:ext uri="{FF2B5EF4-FFF2-40B4-BE49-F238E27FC236}">
                <a16:creationId xmlns:a16="http://schemas.microsoft.com/office/drawing/2014/main" id="{07AB6A02-B522-F146-95F0-6C3CAC13A5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C397C-F151-5245-9AE9-EC318ABBA7D6}"/>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2972313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2C414-62A6-3A40-9101-D9D48056FAA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709D0F1-59B3-4643-929C-99192133C3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C32A2F-BBFE-9345-826E-F5397D26473B}"/>
              </a:ext>
            </a:extLst>
          </p:cNvPr>
          <p:cNvSpPr>
            <a:spLocks noGrp="1"/>
          </p:cNvSpPr>
          <p:nvPr>
            <p:ph type="dt" sz="half" idx="10"/>
          </p:nvPr>
        </p:nvSpPr>
        <p:spPr/>
        <p:txBody>
          <a:bodyPr/>
          <a:lstStyle/>
          <a:p>
            <a:fld id="{BE92E32D-4BE4-BA48-9590-90236ED1C5A2}" type="datetimeFigureOut">
              <a:rPr lang="en-US" smtClean="0"/>
              <a:t>12/16/21</a:t>
            </a:fld>
            <a:endParaRPr lang="en-US"/>
          </a:p>
        </p:txBody>
      </p:sp>
      <p:sp>
        <p:nvSpPr>
          <p:cNvPr id="5" name="Footer Placeholder 4">
            <a:extLst>
              <a:ext uri="{FF2B5EF4-FFF2-40B4-BE49-F238E27FC236}">
                <a16:creationId xmlns:a16="http://schemas.microsoft.com/office/drawing/2014/main" id="{3F196C91-CA78-D949-8E1C-E24FE2FF86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DEB2EB-6636-DA48-A34C-B1EECF015CDE}"/>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1469069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B24CE-ABA5-5147-9935-1808546F1A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C0A3F0-23B8-C143-A542-38622B9600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0D0F3E-6E49-6644-9685-F349AF6E0E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89E666-AC2F-1942-9EA6-6B1316B46ED7}"/>
              </a:ext>
            </a:extLst>
          </p:cNvPr>
          <p:cNvSpPr>
            <a:spLocks noGrp="1"/>
          </p:cNvSpPr>
          <p:nvPr>
            <p:ph type="dt" sz="half" idx="10"/>
          </p:nvPr>
        </p:nvSpPr>
        <p:spPr/>
        <p:txBody>
          <a:bodyPr/>
          <a:lstStyle/>
          <a:p>
            <a:fld id="{BE92E32D-4BE4-BA48-9590-90236ED1C5A2}" type="datetimeFigureOut">
              <a:rPr lang="en-US" smtClean="0"/>
              <a:t>12/16/21</a:t>
            </a:fld>
            <a:endParaRPr lang="en-US"/>
          </a:p>
        </p:txBody>
      </p:sp>
      <p:sp>
        <p:nvSpPr>
          <p:cNvPr id="6" name="Footer Placeholder 5">
            <a:extLst>
              <a:ext uri="{FF2B5EF4-FFF2-40B4-BE49-F238E27FC236}">
                <a16:creationId xmlns:a16="http://schemas.microsoft.com/office/drawing/2014/main" id="{92C93EEE-170B-794C-94C7-8D8BCDE5CA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F982E7-4C1F-B641-80A3-B96C8FD006CF}"/>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2824661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6C9A8-765A-F14C-98C7-B21BEF7B7F3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AC91490-B558-B149-A691-DEC6440F59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6676D65-B5F1-8F49-A3AD-4F75DBAE9AE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73F1453-2623-324A-A90C-A9320136BF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3078705-6B16-BD40-8A98-A736581A384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F112E78-0C66-B04C-8F12-3B90605712A3}"/>
              </a:ext>
            </a:extLst>
          </p:cNvPr>
          <p:cNvSpPr>
            <a:spLocks noGrp="1"/>
          </p:cNvSpPr>
          <p:nvPr>
            <p:ph type="dt" sz="half" idx="10"/>
          </p:nvPr>
        </p:nvSpPr>
        <p:spPr/>
        <p:txBody>
          <a:bodyPr/>
          <a:lstStyle/>
          <a:p>
            <a:fld id="{BE92E32D-4BE4-BA48-9590-90236ED1C5A2}" type="datetimeFigureOut">
              <a:rPr lang="en-US" smtClean="0"/>
              <a:t>12/16/21</a:t>
            </a:fld>
            <a:endParaRPr lang="en-US"/>
          </a:p>
        </p:txBody>
      </p:sp>
      <p:sp>
        <p:nvSpPr>
          <p:cNvPr id="8" name="Footer Placeholder 7">
            <a:extLst>
              <a:ext uri="{FF2B5EF4-FFF2-40B4-BE49-F238E27FC236}">
                <a16:creationId xmlns:a16="http://schemas.microsoft.com/office/drawing/2014/main" id="{905C6032-2CCB-7E41-A510-9162C771B2B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AB3379E-5CAC-4344-A0A8-54A3951A13BB}"/>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3604193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42261-CBB4-1846-88F4-063A56A6BE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13AAE59-804C-B04A-9AD6-CFF3DB5EE3C0}"/>
              </a:ext>
            </a:extLst>
          </p:cNvPr>
          <p:cNvSpPr>
            <a:spLocks noGrp="1"/>
          </p:cNvSpPr>
          <p:nvPr>
            <p:ph type="dt" sz="half" idx="10"/>
          </p:nvPr>
        </p:nvSpPr>
        <p:spPr/>
        <p:txBody>
          <a:bodyPr/>
          <a:lstStyle/>
          <a:p>
            <a:fld id="{BE92E32D-4BE4-BA48-9590-90236ED1C5A2}" type="datetimeFigureOut">
              <a:rPr lang="en-US" smtClean="0"/>
              <a:t>12/16/21</a:t>
            </a:fld>
            <a:endParaRPr lang="en-US"/>
          </a:p>
        </p:txBody>
      </p:sp>
      <p:sp>
        <p:nvSpPr>
          <p:cNvPr id="4" name="Footer Placeholder 3">
            <a:extLst>
              <a:ext uri="{FF2B5EF4-FFF2-40B4-BE49-F238E27FC236}">
                <a16:creationId xmlns:a16="http://schemas.microsoft.com/office/drawing/2014/main" id="{23E8A05E-4AFD-7B4C-B60B-E3F41090EC0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8D0D74F-0C39-BC47-B5DE-F5EE645C4212}"/>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1313815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432B10-8C18-354B-AAAC-08906CDE2437}"/>
              </a:ext>
            </a:extLst>
          </p:cNvPr>
          <p:cNvSpPr>
            <a:spLocks noGrp="1"/>
          </p:cNvSpPr>
          <p:nvPr>
            <p:ph type="dt" sz="half" idx="10"/>
          </p:nvPr>
        </p:nvSpPr>
        <p:spPr/>
        <p:txBody>
          <a:bodyPr/>
          <a:lstStyle/>
          <a:p>
            <a:fld id="{BE92E32D-4BE4-BA48-9590-90236ED1C5A2}" type="datetimeFigureOut">
              <a:rPr lang="en-US" smtClean="0"/>
              <a:t>12/16/21</a:t>
            </a:fld>
            <a:endParaRPr lang="en-US"/>
          </a:p>
        </p:txBody>
      </p:sp>
      <p:sp>
        <p:nvSpPr>
          <p:cNvPr id="3" name="Footer Placeholder 2">
            <a:extLst>
              <a:ext uri="{FF2B5EF4-FFF2-40B4-BE49-F238E27FC236}">
                <a16:creationId xmlns:a16="http://schemas.microsoft.com/office/drawing/2014/main" id="{0F9A71B6-95BA-D04A-AE92-7A18F541521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32DFA44-17A6-814C-8C75-F4CDAD949B0D}"/>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416656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B0209-4938-A14F-8836-FEA4D59746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0A59CB-2582-EE49-A79B-88BE90BF58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D69B814-54C1-FD4A-AD57-75CBC8F331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09993F-C158-2F45-937C-A649EDA27CEE}"/>
              </a:ext>
            </a:extLst>
          </p:cNvPr>
          <p:cNvSpPr>
            <a:spLocks noGrp="1"/>
          </p:cNvSpPr>
          <p:nvPr>
            <p:ph type="dt" sz="half" idx="10"/>
          </p:nvPr>
        </p:nvSpPr>
        <p:spPr/>
        <p:txBody>
          <a:bodyPr/>
          <a:lstStyle/>
          <a:p>
            <a:fld id="{BE92E32D-4BE4-BA48-9590-90236ED1C5A2}" type="datetimeFigureOut">
              <a:rPr lang="en-US" smtClean="0"/>
              <a:t>12/16/21</a:t>
            </a:fld>
            <a:endParaRPr lang="en-US"/>
          </a:p>
        </p:txBody>
      </p:sp>
      <p:sp>
        <p:nvSpPr>
          <p:cNvPr id="6" name="Footer Placeholder 5">
            <a:extLst>
              <a:ext uri="{FF2B5EF4-FFF2-40B4-BE49-F238E27FC236}">
                <a16:creationId xmlns:a16="http://schemas.microsoft.com/office/drawing/2014/main" id="{887154B1-A780-5F46-9C4C-DF23F7FE01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FC63F0-4AEC-6E40-980A-F928977E7E53}"/>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1929748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B98C1-6803-0C42-A445-1BFED48E6F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A69343-DC6D-F247-A5C3-801D4C2F09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E3CF338-E094-3441-8E52-BD85247694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7EF5CF-D67F-CF4B-89AB-DE23708EA6BF}"/>
              </a:ext>
            </a:extLst>
          </p:cNvPr>
          <p:cNvSpPr>
            <a:spLocks noGrp="1"/>
          </p:cNvSpPr>
          <p:nvPr>
            <p:ph type="dt" sz="half" idx="10"/>
          </p:nvPr>
        </p:nvSpPr>
        <p:spPr/>
        <p:txBody>
          <a:bodyPr/>
          <a:lstStyle/>
          <a:p>
            <a:fld id="{BE92E32D-4BE4-BA48-9590-90236ED1C5A2}" type="datetimeFigureOut">
              <a:rPr lang="en-US" smtClean="0"/>
              <a:t>12/16/21</a:t>
            </a:fld>
            <a:endParaRPr lang="en-US"/>
          </a:p>
        </p:txBody>
      </p:sp>
      <p:sp>
        <p:nvSpPr>
          <p:cNvPr id="6" name="Footer Placeholder 5">
            <a:extLst>
              <a:ext uri="{FF2B5EF4-FFF2-40B4-BE49-F238E27FC236}">
                <a16:creationId xmlns:a16="http://schemas.microsoft.com/office/drawing/2014/main" id="{F33CC620-B2BB-0746-A55E-570EE0AC44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DCB043-98BB-C14F-A585-77F74C12AA9B}"/>
              </a:ext>
            </a:extLst>
          </p:cNvPr>
          <p:cNvSpPr>
            <a:spLocks noGrp="1"/>
          </p:cNvSpPr>
          <p:nvPr>
            <p:ph type="sldNum" sz="quarter" idx="12"/>
          </p:nvPr>
        </p:nvSpPr>
        <p:spPr/>
        <p:txBody>
          <a:bodyPr/>
          <a:lstStyle/>
          <a:p>
            <a:fld id="{EC640DA7-9B54-464F-87DE-01E05E05FCEF}" type="slidenum">
              <a:rPr lang="en-US" smtClean="0"/>
              <a:t>‹#›</a:t>
            </a:fld>
            <a:endParaRPr lang="en-US"/>
          </a:p>
        </p:txBody>
      </p:sp>
    </p:spTree>
    <p:extLst>
      <p:ext uri="{BB962C8B-B14F-4D97-AF65-F5344CB8AC3E}">
        <p14:creationId xmlns:p14="http://schemas.microsoft.com/office/powerpoint/2010/main" val="2177296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4502C4-F009-2D49-898A-158B016BAC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8EDF91-A943-2D49-9092-5C105E6D05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810072-9763-9D42-9161-E3597751C6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92E32D-4BE4-BA48-9590-90236ED1C5A2}" type="datetimeFigureOut">
              <a:rPr lang="en-US" smtClean="0"/>
              <a:t>12/16/21</a:t>
            </a:fld>
            <a:endParaRPr lang="en-US"/>
          </a:p>
        </p:txBody>
      </p:sp>
      <p:sp>
        <p:nvSpPr>
          <p:cNvPr id="5" name="Footer Placeholder 4">
            <a:extLst>
              <a:ext uri="{FF2B5EF4-FFF2-40B4-BE49-F238E27FC236}">
                <a16:creationId xmlns:a16="http://schemas.microsoft.com/office/drawing/2014/main" id="{33029022-36F9-1245-BC64-A462A233F2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3B47271-B361-F745-94F8-585209481E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640DA7-9B54-464F-87DE-01E05E05FCEF}" type="slidenum">
              <a:rPr lang="en-US" smtClean="0"/>
              <a:t>‹#›</a:t>
            </a:fld>
            <a:endParaRPr lang="en-US"/>
          </a:p>
        </p:txBody>
      </p:sp>
    </p:spTree>
    <p:extLst>
      <p:ext uri="{BB962C8B-B14F-4D97-AF65-F5344CB8AC3E}">
        <p14:creationId xmlns:p14="http://schemas.microsoft.com/office/powerpoint/2010/main" val="25616190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E3C56-7E04-1E4A-B2CF-B0D8A828C167}"/>
              </a:ext>
            </a:extLst>
          </p:cNvPr>
          <p:cNvSpPr>
            <a:spLocks noGrp="1"/>
          </p:cNvSpPr>
          <p:nvPr>
            <p:ph type="ctrTitle"/>
          </p:nvPr>
        </p:nvSpPr>
        <p:spPr/>
        <p:txBody>
          <a:bodyPr/>
          <a:lstStyle/>
          <a:p>
            <a:r>
              <a:rPr lang="en-US" dirty="0"/>
              <a:t>Chapter 14 Special</a:t>
            </a:r>
          </a:p>
        </p:txBody>
      </p:sp>
      <p:sp>
        <p:nvSpPr>
          <p:cNvPr id="3" name="Subtitle 2">
            <a:extLst>
              <a:ext uri="{FF2B5EF4-FFF2-40B4-BE49-F238E27FC236}">
                <a16:creationId xmlns:a16="http://schemas.microsoft.com/office/drawing/2014/main" id="{53B62567-E777-854C-895B-F929513E1E1F}"/>
              </a:ext>
            </a:extLst>
          </p:cNvPr>
          <p:cNvSpPr>
            <a:spLocks noGrp="1"/>
          </p:cNvSpPr>
          <p:nvPr>
            <p:ph type="subTitle" idx="1"/>
          </p:nvPr>
        </p:nvSpPr>
        <p:spPr/>
        <p:txBody>
          <a:bodyPr/>
          <a:lstStyle/>
          <a:p>
            <a:r>
              <a:rPr lang="en-US" dirty="0"/>
              <a:t>Project Management</a:t>
            </a:r>
          </a:p>
        </p:txBody>
      </p:sp>
    </p:spTree>
    <p:extLst>
      <p:ext uri="{BB962C8B-B14F-4D97-AF65-F5344CB8AC3E}">
        <p14:creationId xmlns:p14="http://schemas.microsoft.com/office/powerpoint/2010/main" val="2336443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Runaway Projects and System Failure</a:t>
            </a:r>
          </a:p>
        </p:txBody>
      </p:sp>
      <p:sp>
        <p:nvSpPr>
          <p:cNvPr id="3" name="Content Placeholder 2"/>
          <p:cNvSpPr>
            <a:spLocks noGrp="1"/>
          </p:cNvSpPr>
          <p:nvPr>
            <p:ph idx="1"/>
          </p:nvPr>
        </p:nvSpPr>
        <p:spPr/>
        <p:txBody>
          <a:bodyPr/>
          <a:lstStyle/>
          <a:p>
            <a:r>
              <a:rPr lang="en-US" altLang="en-US" dirty="0"/>
              <a:t>Runaway projects: 30–40 percent IT projects</a:t>
            </a:r>
          </a:p>
          <a:p>
            <a:pPr lvl="1"/>
            <a:r>
              <a:rPr lang="en-US" altLang="en-US" dirty="0"/>
              <a:t>Exceed schedule, budget</a:t>
            </a:r>
          </a:p>
          <a:p>
            <a:pPr lvl="1"/>
            <a:r>
              <a:rPr lang="en-US" altLang="en-US" dirty="0"/>
              <a:t>Fail to perform as specified</a:t>
            </a:r>
          </a:p>
          <a:p>
            <a:r>
              <a:rPr lang="en-US" altLang="en-US" dirty="0"/>
              <a:t>Types of system failure</a:t>
            </a:r>
          </a:p>
          <a:p>
            <a:pPr lvl="1"/>
            <a:r>
              <a:rPr lang="en-US" altLang="en-US" dirty="0"/>
              <a:t>Fail to capture essential business requirements</a:t>
            </a:r>
          </a:p>
          <a:p>
            <a:pPr lvl="1"/>
            <a:r>
              <a:rPr lang="en-US" altLang="en-US" dirty="0"/>
              <a:t>Fail to provide organizational benefits</a:t>
            </a:r>
          </a:p>
          <a:p>
            <a:pPr lvl="1"/>
            <a:r>
              <a:rPr lang="en-US" altLang="en-US" dirty="0"/>
              <a:t>Complicated, poorly organized user interface</a:t>
            </a:r>
          </a:p>
          <a:p>
            <a:pPr lvl="1"/>
            <a:r>
              <a:rPr lang="en-US" altLang="en-US" dirty="0"/>
              <a:t>Inaccurate or inconsistent data</a:t>
            </a:r>
          </a:p>
        </p:txBody>
      </p:sp>
    </p:spTree>
    <p:extLst>
      <p:ext uri="{BB962C8B-B14F-4D97-AF65-F5344CB8AC3E}">
        <p14:creationId xmlns:p14="http://schemas.microsoft.com/office/powerpoint/2010/main" val="979569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Dimensions of Project Risk</a:t>
            </a:r>
          </a:p>
        </p:txBody>
      </p:sp>
      <p:sp>
        <p:nvSpPr>
          <p:cNvPr id="3" name="Content Placeholder 2"/>
          <p:cNvSpPr>
            <a:spLocks noGrp="1"/>
          </p:cNvSpPr>
          <p:nvPr>
            <p:ph idx="1"/>
          </p:nvPr>
        </p:nvSpPr>
        <p:spPr/>
        <p:txBody>
          <a:bodyPr/>
          <a:lstStyle/>
          <a:p>
            <a:r>
              <a:rPr lang="en-US" dirty="0"/>
              <a:t>Project size</a:t>
            </a:r>
          </a:p>
          <a:p>
            <a:pPr lvl="1"/>
            <a:r>
              <a:rPr lang="en-US" dirty="0"/>
              <a:t>Cost</a:t>
            </a:r>
          </a:p>
          <a:p>
            <a:pPr lvl="1"/>
            <a:r>
              <a:rPr lang="en-US" dirty="0"/>
              <a:t>Time</a:t>
            </a:r>
          </a:p>
          <a:p>
            <a:pPr lvl="1"/>
            <a:r>
              <a:rPr lang="en-US" dirty="0"/>
              <a:t>Number of organizational units affected</a:t>
            </a:r>
          </a:p>
          <a:p>
            <a:pPr lvl="1"/>
            <a:r>
              <a:rPr lang="en-US" dirty="0"/>
              <a:t>Organizational complexity </a:t>
            </a:r>
          </a:p>
          <a:p>
            <a:r>
              <a:rPr lang="en-US" dirty="0"/>
              <a:t>Project structure</a:t>
            </a:r>
          </a:p>
          <a:p>
            <a:pPr lvl="1"/>
            <a:r>
              <a:rPr lang="en-US" dirty="0"/>
              <a:t>Structured, defined requirements run lower risk</a:t>
            </a:r>
          </a:p>
          <a:p>
            <a:r>
              <a:rPr lang="en-US" dirty="0"/>
              <a:t>Experience with technology</a:t>
            </a:r>
          </a:p>
          <a:p>
            <a:pPr lvl="1"/>
            <a:r>
              <a:rPr lang="en-US" dirty="0"/>
              <a:t>Team familiar with hardware and software</a:t>
            </a:r>
          </a:p>
        </p:txBody>
      </p:sp>
    </p:spTree>
    <p:extLst>
      <p:ext uri="{BB962C8B-B14F-4D97-AF65-F5344CB8AC3E}">
        <p14:creationId xmlns:p14="http://schemas.microsoft.com/office/powerpoint/2010/main" val="4211227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Change Management and the Concept of</a:t>
            </a:r>
            <a:br>
              <a:rPr lang="en-US" dirty="0"/>
            </a:br>
            <a:r>
              <a:rPr lang="en-US" dirty="0"/>
              <a:t>Implementation (1 of 2)</a:t>
            </a:r>
          </a:p>
        </p:txBody>
      </p:sp>
      <p:sp>
        <p:nvSpPr>
          <p:cNvPr id="3" name="Content Placeholder 2"/>
          <p:cNvSpPr>
            <a:spLocks noGrp="1"/>
          </p:cNvSpPr>
          <p:nvPr>
            <p:ph idx="1"/>
          </p:nvPr>
        </p:nvSpPr>
        <p:spPr/>
        <p:txBody>
          <a:bodyPr/>
          <a:lstStyle/>
          <a:p>
            <a:r>
              <a:rPr lang="en-US" dirty="0"/>
              <a:t>Change management</a:t>
            </a:r>
          </a:p>
          <a:p>
            <a:pPr lvl="1"/>
            <a:r>
              <a:rPr lang="en-US" dirty="0"/>
              <a:t>Required for successful system building</a:t>
            </a:r>
          </a:p>
          <a:p>
            <a:pPr lvl="1"/>
            <a:r>
              <a:rPr lang="en-US" dirty="0"/>
              <a:t>New information systems have powerful behavioral and organizational impact</a:t>
            </a:r>
          </a:p>
          <a:p>
            <a:r>
              <a:rPr lang="en-US" dirty="0"/>
              <a:t>Implementation</a:t>
            </a:r>
          </a:p>
          <a:p>
            <a:pPr lvl="1"/>
            <a:r>
              <a:rPr lang="en-US" dirty="0"/>
              <a:t>All organizational activities working toward adoption, management, and routinization of an innovation</a:t>
            </a:r>
          </a:p>
          <a:p>
            <a:r>
              <a:rPr lang="en-US" dirty="0"/>
              <a:t>Change agent</a:t>
            </a:r>
          </a:p>
          <a:p>
            <a:pPr lvl="1"/>
            <a:r>
              <a:rPr lang="en-US" dirty="0"/>
              <a:t>One role of systems analyst </a:t>
            </a:r>
          </a:p>
          <a:p>
            <a:pPr lvl="1"/>
            <a:r>
              <a:rPr lang="en-US" dirty="0"/>
              <a:t>Redefines the configurations, interactions, job activities, and power relationships of organizational groups</a:t>
            </a:r>
          </a:p>
        </p:txBody>
      </p:sp>
    </p:spTree>
    <p:extLst>
      <p:ext uri="{BB962C8B-B14F-4D97-AF65-F5344CB8AC3E}">
        <p14:creationId xmlns:p14="http://schemas.microsoft.com/office/powerpoint/2010/main" val="3482657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Change Management and the Concept of</a:t>
            </a:r>
            <a:br>
              <a:rPr lang="en-US" dirty="0"/>
            </a:br>
            <a:r>
              <a:rPr lang="en-US" dirty="0"/>
              <a:t>Implementation (2 of 2)</a:t>
            </a:r>
          </a:p>
        </p:txBody>
      </p:sp>
      <p:sp>
        <p:nvSpPr>
          <p:cNvPr id="3" name="Content Placeholder 2"/>
          <p:cNvSpPr>
            <a:spLocks noGrp="1"/>
          </p:cNvSpPr>
          <p:nvPr>
            <p:ph idx="1"/>
          </p:nvPr>
        </p:nvSpPr>
        <p:spPr/>
        <p:txBody>
          <a:bodyPr/>
          <a:lstStyle/>
          <a:p>
            <a:r>
              <a:rPr lang="en-US" dirty="0"/>
              <a:t>Role of end users </a:t>
            </a:r>
          </a:p>
          <a:p>
            <a:pPr lvl="1"/>
            <a:r>
              <a:rPr lang="en-US" dirty="0"/>
              <a:t>With high levels of user involvement </a:t>
            </a:r>
          </a:p>
          <a:p>
            <a:pPr lvl="2"/>
            <a:r>
              <a:rPr lang="en-US" dirty="0"/>
              <a:t>System more likely to conform to requirements</a:t>
            </a:r>
          </a:p>
          <a:p>
            <a:pPr lvl="2"/>
            <a:r>
              <a:rPr lang="en-US" dirty="0"/>
              <a:t>Users more likely to accept system</a:t>
            </a:r>
          </a:p>
          <a:p>
            <a:r>
              <a:rPr lang="en-US" dirty="0"/>
              <a:t>User–designer communication gap </a:t>
            </a:r>
          </a:p>
          <a:p>
            <a:pPr lvl="1"/>
            <a:r>
              <a:rPr lang="en-US" dirty="0"/>
              <a:t>Users and information systems specialists</a:t>
            </a:r>
          </a:p>
          <a:p>
            <a:r>
              <a:rPr lang="en-US" dirty="0"/>
              <a:t>Management support and commitment</a:t>
            </a:r>
          </a:p>
          <a:p>
            <a:pPr lvl="1"/>
            <a:r>
              <a:rPr lang="en-US" dirty="0"/>
              <a:t>Effects positive perception by both users and technical staff</a:t>
            </a:r>
          </a:p>
          <a:p>
            <a:pPr lvl="1"/>
            <a:r>
              <a:rPr lang="en-US" dirty="0"/>
              <a:t>Ensures sufficient funding and resources</a:t>
            </a:r>
          </a:p>
          <a:p>
            <a:pPr lvl="1"/>
            <a:r>
              <a:rPr lang="en-US" dirty="0"/>
              <a:t>Helps enforce required organizational changes</a:t>
            </a:r>
          </a:p>
          <a:p>
            <a:pPr lvl="2"/>
            <a:endParaRPr lang="en-US" dirty="0"/>
          </a:p>
        </p:txBody>
      </p:sp>
    </p:spTree>
    <p:extLst>
      <p:ext uri="{BB962C8B-B14F-4D97-AF65-F5344CB8AC3E}">
        <p14:creationId xmlns:p14="http://schemas.microsoft.com/office/powerpoint/2010/main" val="419912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chor="t">
            <a:normAutofit fontScale="90000"/>
          </a:bodyPr>
          <a:lstStyle/>
          <a:p>
            <a:r>
              <a:rPr lang="en-US" dirty="0"/>
              <a:t>Change Management Challenges for Business Process Reengineering, Enterprise Applications, and Mergers and Acquisitions</a:t>
            </a:r>
          </a:p>
        </p:txBody>
      </p:sp>
      <p:sp>
        <p:nvSpPr>
          <p:cNvPr id="3" name="Content Placeholder 2"/>
          <p:cNvSpPr>
            <a:spLocks noGrp="1"/>
          </p:cNvSpPr>
          <p:nvPr>
            <p:ph idx="1"/>
          </p:nvPr>
        </p:nvSpPr>
        <p:spPr>
          <a:xfrm>
            <a:off x="1981200" y="2057401"/>
            <a:ext cx="8229600" cy="4068763"/>
          </a:xfrm>
        </p:spPr>
        <p:txBody>
          <a:bodyPr/>
          <a:lstStyle/>
          <a:p>
            <a:r>
              <a:rPr lang="en-US" altLang="en-US" dirty="0"/>
              <a:t>Very high failure rate among enterprise application and BPR projects (up to 70 percent for BPR)</a:t>
            </a:r>
          </a:p>
          <a:p>
            <a:pPr lvl="1"/>
            <a:r>
              <a:rPr lang="en-US" altLang="en-US" dirty="0"/>
              <a:t>Poor implementation and change management practices</a:t>
            </a:r>
          </a:p>
          <a:p>
            <a:pPr lvl="2"/>
            <a:r>
              <a:rPr lang="en-US" altLang="en-US" dirty="0"/>
              <a:t>Employee</a:t>
            </a:r>
            <a:r>
              <a:rPr lang="en-US" altLang="ja-JP" dirty="0"/>
              <a:t> concerns about change</a:t>
            </a:r>
          </a:p>
          <a:p>
            <a:pPr lvl="2"/>
            <a:r>
              <a:rPr lang="en-US" altLang="en-US" dirty="0"/>
              <a:t>Resistance by key managers</a:t>
            </a:r>
          </a:p>
          <a:p>
            <a:pPr lvl="2"/>
            <a:r>
              <a:rPr lang="en-US" altLang="en-US" dirty="0"/>
              <a:t>Changing job functions, career paths, recruitment practices</a:t>
            </a:r>
          </a:p>
          <a:p>
            <a:r>
              <a:rPr lang="en-US" altLang="en-US" dirty="0"/>
              <a:t>Mergers and acquisitions</a:t>
            </a:r>
          </a:p>
          <a:p>
            <a:pPr lvl="1"/>
            <a:r>
              <a:rPr lang="en-US" altLang="en-US" dirty="0"/>
              <a:t>Similarly high failure rate of integration projects</a:t>
            </a:r>
          </a:p>
          <a:p>
            <a:pPr lvl="1"/>
            <a:r>
              <a:rPr lang="en-US" altLang="en-US" dirty="0"/>
              <a:t>Merging of systems of two companies requires:</a:t>
            </a:r>
          </a:p>
          <a:p>
            <a:pPr lvl="2"/>
            <a:r>
              <a:rPr lang="en-US" altLang="en-US" dirty="0"/>
              <a:t>Considerable organizational change, complex systems projects</a:t>
            </a:r>
          </a:p>
        </p:txBody>
      </p:sp>
    </p:spTree>
    <p:extLst>
      <p:ext uri="{BB962C8B-B14F-4D97-AF65-F5344CB8AC3E}">
        <p14:creationId xmlns:p14="http://schemas.microsoft.com/office/powerpoint/2010/main" val="3764728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1544</TotalTime>
  <Words>929</Words>
  <Application>Microsoft Macintosh PowerPoint</Application>
  <PresentationFormat>Widescreen</PresentationFormat>
  <Paragraphs>69</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Chapter 14 Special</vt:lpstr>
      <vt:lpstr>Runaway Projects and System Failure</vt:lpstr>
      <vt:lpstr>Dimensions of Project Risk</vt:lpstr>
      <vt:lpstr>Change Management and the Concept of Implementation (1 of 2)</vt:lpstr>
      <vt:lpstr>Change Management and the Concept of Implementation (2 of 2)</vt:lpstr>
      <vt:lpstr>Change Management Challenges for Business Process Reengineering, Enterprise Applications, and Mergers and Acquisitions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13 Special</dc:title>
  <dc:creator>Miller, James</dc:creator>
  <cp:lastModifiedBy>Miller, James</cp:lastModifiedBy>
  <cp:revision>1</cp:revision>
  <dcterms:created xsi:type="dcterms:W3CDTF">2021-12-15T19:26:45Z</dcterms:created>
  <dcterms:modified xsi:type="dcterms:W3CDTF">2021-12-16T21:15:37Z</dcterms:modified>
</cp:coreProperties>
</file>