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4"/>
  </p:sldMasterIdLst>
  <p:sldIdLst>
    <p:sldId id="260" r:id="rId5"/>
    <p:sldId id="259" r:id="rId6"/>
    <p:sldId id="261" r:id="rId7"/>
    <p:sldId id="258" r:id="rId8"/>
    <p:sldId id="262" r:id="rId9"/>
    <p:sldId id="263" r:id="rId10"/>
    <p:sldId id="266" r:id="rId11"/>
    <p:sldId id="264"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5"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przycki, Grzegorz" userId="aa30a083-3798-4250-bc85-25b3c82e8f35" providerId="ADAL" clId="{91DD5F46-F4A9-4741-B598-0C88AC5DBE37}"/>
    <pc:docChg chg="custSel addSld modSld">
      <pc:chgData name="Kasprzycki, Grzegorz" userId="aa30a083-3798-4250-bc85-25b3c82e8f35" providerId="ADAL" clId="{91DD5F46-F4A9-4741-B598-0C88AC5DBE37}" dt="2017-11-28T00:15:01.538" v="83" actId="20577"/>
      <pc:docMkLst>
        <pc:docMk/>
      </pc:docMkLst>
      <pc:sldChg chg="modSp">
        <pc:chgData name="Kasprzycki, Grzegorz" userId="aa30a083-3798-4250-bc85-25b3c82e8f35" providerId="ADAL" clId="{91DD5F46-F4A9-4741-B598-0C88AC5DBE37}" dt="2017-11-28T00:15:01.538" v="83" actId="20577"/>
        <pc:sldMkLst>
          <pc:docMk/>
          <pc:sldMk cId="504020077" sldId="263"/>
        </pc:sldMkLst>
        <pc:spChg chg="mod">
          <ac:chgData name="Kasprzycki, Grzegorz" userId="aa30a083-3798-4250-bc85-25b3c82e8f35" providerId="ADAL" clId="{91DD5F46-F4A9-4741-B598-0C88AC5DBE37}" dt="2017-11-28T00:15:01.538" v="83" actId="20577"/>
          <ac:spMkLst>
            <pc:docMk/>
            <pc:sldMk cId="504020077" sldId="263"/>
            <ac:spMk id="2" creationId="{00000000-0000-0000-0000-000000000000}"/>
          </ac:spMkLst>
        </pc:spChg>
        <pc:spChg chg="mod">
          <ac:chgData name="Kasprzycki, Grzegorz" userId="aa30a083-3798-4250-bc85-25b3c82e8f35" providerId="ADAL" clId="{91DD5F46-F4A9-4741-B598-0C88AC5DBE37}" dt="2017-11-28T00:14:52.165" v="46" actId="20577"/>
          <ac:spMkLst>
            <pc:docMk/>
            <pc:sldMk cId="504020077" sldId="263"/>
            <ac:spMk id="9" creationId="{00000000-0000-0000-0000-000000000000}"/>
          </ac:spMkLst>
        </pc:spChg>
      </pc:sldChg>
      <pc:sldChg chg="modSp">
        <pc:chgData name="Kasprzycki, Grzegorz" userId="aa30a083-3798-4250-bc85-25b3c82e8f35" providerId="ADAL" clId="{91DD5F46-F4A9-4741-B598-0C88AC5DBE37}" dt="2017-11-28T00:12:14.164" v="21" actId="27636"/>
        <pc:sldMkLst>
          <pc:docMk/>
          <pc:sldMk cId="2298506779" sldId="264"/>
        </pc:sldMkLst>
        <pc:spChg chg="mod">
          <ac:chgData name="Kasprzycki, Grzegorz" userId="aa30a083-3798-4250-bc85-25b3c82e8f35" providerId="ADAL" clId="{91DD5F46-F4A9-4741-B598-0C88AC5DBE37}" dt="2017-11-28T00:12:14.164" v="21" actId="27636"/>
          <ac:spMkLst>
            <pc:docMk/>
            <pc:sldMk cId="2298506779" sldId="264"/>
            <ac:spMk id="9" creationId="{00000000-0000-0000-0000-000000000000}"/>
          </ac:spMkLst>
        </pc:spChg>
      </pc:sldChg>
      <pc:sldChg chg="delSp modSp add">
        <pc:chgData name="Kasprzycki, Grzegorz" userId="aa30a083-3798-4250-bc85-25b3c82e8f35" providerId="ADAL" clId="{91DD5F46-F4A9-4741-B598-0C88AC5DBE37}" dt="2017-11-28T00:13:31.135" v="34" actId="108"/>
        <pc:sldMkLst>
          <pc:docMk/>
          <pc:sldMk cId="2195090608" sldId="265"/>
        </pc:sldMkLst>
        <pc:spChg chg="mod">
          <ac:chgData name="Kasprzycki, Grzegorz" userId="aa30a083-3798-4250-bc85-25b3c82e8f35" providerId="ADAL" clId="{91DD5F46-F4A9-4741-B598-0C88AC5DBE37}" dt="2017-11-28T00:13:31.135" v="34" actId="108"/>
          <ac:spMkLst>
            <pc:docMk/>
            <pc:sldMk cId="2195090608" sldId="265"/>
            <ac:spMk id="2" creationId="{D1981428-B01C-40E2-A637-B6160BBD74A0}"/>
          </ac:spMkLst>
        </pc:spChg>
        <pc:spChg chg="del">
          <ac:chgData name="Kasprzycki, Grzegorz" userId="aa30a083-3798-4250-bc85-25b3c82e8f35" providerId="ADAL" clId="{91DD5F46-F4A9-4741-B598-0C88AC5DBE37}" dt="2017-11-28T00:13:24.947" v="33" actId="478"/>
          <ac:spMkLst>
            <pc:docMk/>
            <pc:sldMk cId="2195090608" sldId="265"/>
            <ac:spMk id="3" creationId="{39F76851-C8DC-450A-A389-0B54B6763AD0}"/>
          </ac:spMkLst>
        </pc:spChg>
      </pc:sldChg>
      <pc:sldChg chg="add">
        <pc:chgData name="Kasprzycki, Grzegorz" userId="aa30a083-3798-4250-bc85-25b3c82e8f35" providerId="ADAL" clId="{91DD5F46-F4A9-4741-B598-0C88AC5DBE37}" dt="2017-11-28T00:14:26.796" v="35"/>
        <pc:sldMkLst>
          <pc:docMk/>
          <pc:sldMk cId="2497462786" sldId="26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19879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40296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492758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93192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01828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87218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1618736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5793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83147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7329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extLst>
      <p:ext uri="{BB962C8B-B14F-4D97-AF65-F5344CB8AC3E}">
        <p14:creationId xmlns:p14="http://schemas.microsoft.com/office/powerpoint/2010/main" val="1068248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0720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3071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1037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624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5584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11/27/2017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57764110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NULL" TargetMode="External"/><Relationship Id="rId4" Type="http://schemas.openxmlformats.org/officeDocument/2006/relationships/hyperlink" Target="http://mealsmadee-z.weebly.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oint2homes.com/US/Neighborhood/IL/Cook-County/Chicago/River-North-Demographics.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hyperlink" Target="https://mealsmadee-z.weebly.co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7933.jpg"/>
          <p:cNvPicPr>
            <a:picLocks noChangeAspect="1"/>
          </p:cNvPicPr>
          <p:nvPr/>
        </p:nvPicPr>
        <p:blipFill rotWithShape="1">
          <a:blip r:embed="rId2"/>
          <a:srcRect t="6909" r="3888" b="8000"/>
          <a:stretch/>
        </p:blipFill>
        <p:spPr>
          <a:xfrm>
            <a:off x="209529" y="0"/>
            <a:ext cx="9135025" cy="4447492"/>
          </a:xfrm>
          <a:custGeom>
            <a:avLst/>
            <a:gdLst>
              <a:gd name="connsiteX0" fmla="*/ 540554 w 8274669"/>
              <a:gd name="connsiteY0" fmla="*/ 0 h 3635025"/>
              <a:gd name="connsiteX1" fmla="*/ 8274669 w 8274669"/>
              <a:gd name="connsiteY1" fmla="*/ 0 h 3635025"/>
              <a:gd name="connsiteX2" fmla="*/ 8274669 w 8274669"/>
              <a:gd name="connsiteY2" fmla="*/ 3635025 h 3635025"/>
              <a:gd name="connsiteX3" fmla="*/ 0 w 8274669"/>
              <a:gd name="connsiteY3" fmla="*/ 3635025 h 3635025"/>
            </a:gdLst>
            <a:ahLst/>
            <a:cxnLst>
              <a:cxn ang="0">
                <a:pos x="connsiteX0" y="connsiteY0"/>
              </a:cxn>
              <a:cxn ang="0">
                <a:pos x="connsiteX1" y="connsiteY1"/>
              </a:cxn>
              <a:cxn ang="0">
                <a:pos x="connsiteX2" y="connsiteY2"/>
              </a:cxn>
              <a:cxn ang="0">
                <a:pos x="connsiteX3" y="connsiteY3"/>
              </a:cxn>
            </a:cxnLst>
            <a:rect l="l" t="t" r="r" b="b"/>
            <a:pathLst>
              <a:path w="8274669" h="3635025">
                <a:moveTo>
                  <a:pt x="540554" y="0"/>
                </a:moveTo>
                <a:lnTo>
                  <a:pt x="8274669" y="0"/>
                </a:lnTo>
                <a:lnTo>
                  <a:pt x="8274669" y="3635025"/>
                </a:lnTo>
                <a:lnTo>
                  <a:pt x="0" y="3635025"/>
                </a:lnTo>
                <a:close/>
              </a:path>
            </a:pathLst>
          </a:custGeom>
        </p:spPr>
      </p:pic>
      <p:sp>
        <p:nvSpPr>
          <p:cNvPr id="2" name="Title 1"/>
          <p:cNvSpPr>
            <a:spLocks noGrp="1"/>
          </p:cNvSpPr>
          <p:nvPr>
            <p:ph type="ctrTitle"/>
          </p:nvPr>
        </p:nvSpPr>
        <p:spPr>
          <a:xfrm>
            <a:off x="933531" y="4336783"/>
            <a:ext cx="8288032" cy="1096648"/>
          </a:xfrm>
        </p:spPr>
        <p:txBody>
          <a:bodyPr>
            <a:noAutofit/>
          </a:bodyPr>
          <a:lstStyle/>
          <a:p>
            <a:pPr algn="l"/>
            <a:r>
              <a:rPr lang="en-US" sz="7200"/>
              <a:t>MEALS</a:t>
            </a:r>
            <a:r>
              <a:rPr lang="en-US" sz="7200">
                <a:solidFill>
                  <a:srgbClr val="90C226"/>
                </a:solidFill>
              </a:rPr>
              <a:t> MADE E-Z</a:t>
            </a:r>
            <a:endParaRPr lang="en-US" sz="7200">
              <a:solidFill>
                <a:schemeClr val="tx1"/>
              </a:solidFill>
            </a:endParaRPr>
          </a:p>
        </p:txBody>
      </p:sp>
      <p:sp>
        <p:nvSpPr>
          <p:cNvPr id="3" name="Subtitle 2"/>
          <p:cNvSpPr>
            <a:spLocks noGrp="1"/>
          </p:cNvSpPr>
          <p:nvPr>
            <p:ph type="subTitle" idx="1"/>
          </p:nvPr>
        </p:nvSpPr>
        <p:spPr>
          <a:xfrm>
            <a:off x="5906005" y="5115941"/>
            <a:ext cx="2917502" cy="701675"/>
          </a:xfrm>
        </p:spPr>
        <p:txBody>
          <a:bodyPr>
            <a:normAutofit/>
          </a:bodyPr>
          <a:lstStyle/>
          <a:p>
            <a:pPr algn="l"/>
            <a:r>
              <a:rPr lang="en-US" sz="2000" b="1"/>
              <a:t>GROUP ONE</a:t>
            </a:r>
          </a:p>
        </p:txBody>
      </p:sp>
      <p:pic>
        <p:nvPicPr>
          <p:cNvPr id="5" name="Picture 5"/>
          <p:cNvPicPr>
            <a:picLocks noChangeAspect="1"/>
          </p:cNvPicPr>
          <p:nvPr/>
        </p:nvPicPr>
        <p:blipFill rotWithShape="1">
          <a:blip r:embed="rId3"/>
          <a:srcRect t="7272" b="39542"/>
          <a:stretch/>
        </p:blipFill>
        <p:spPr>
          <a:xfrm>
            <a:off x="1495555" y="5441756"/>
            <a:ext cx="6247978" cy="1105481"/>
          </a:xfrm>
          <a:prstGeom prst="rect">
            <a:avLst/>
          </a:prstGeom>
        </p:spPr>
      </p:pic>
      <p:sp>
        <p:nvSpPr>
          <p:cNvPr id="6" name="TextBox 5"/>
          <p:cNvSpPr txBox="1"/>
          <p:nvPr/>
        </p:nvSpPr>
        <p:spPr>
          <a:xfrm>
            <a:off x="-442917" y="6480928"/>
            <a:ext cx="3889383"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7F7F7F"/>
                </a:solidFill>
                <a:hlinkClick r:id="rId4"/>
              </a:rPr>
              <a:t>mealsmadee-z.weebly.com</a:t>
            </a:r>
            <a:r>
              <a:rPr lang="en-US">
                <a:solidFill>
                  <a:srgbClr val="7F7F7F"/>
                </a:solidFill>
                <a:hlinkClick r:id="rId5" invalidUrl="http:///"/>
              </a:rPr>
              <a:t>/</a:t>
            </a:r>
            <a:endParaRPr lang="en-US">
              <a:solidFill>
                <a:srgbClr val="7F7F7F"/>
              </a:solidFill>
            </a:endParaRPr>
          </a:p>
        </p:txBody>
      </p:sp>
    </p:spTree>
    <p:extLst>
      <p:ext uri="{BB962C8B-B14F-4D97-AF65-F5344CB8AC3E}">
        <p14:creationId xmlns:p14="http://schemas.microsoft.com/office/powerpoint/2010/main" val="2375884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9" descr="Dark Chocolate Quinoa Breakfast Bowl _0.jpg"/>
          <p:cNvPicPr>
            <a:picLocks noChangeAspect="1"/>
          </p:cNvPicPr>
          <p:nvPr/>
        </p:nvPicPr>
        <p:blipFill rotWithShape="1">
          <a:blip r:embed="rId2"/>
          <a:srcRect l="27287" r="13071" b="-2"/>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 name="Title 1"/>
          <p:cNvSpPr>
            <a:spLocks noGrp="1"/>
          </p:cNvSpPr>
          <p:nvPr>
            <p:ph type="title"/>
          </p:nvPr>
        </p:nvSpPr>
        <p:spPr>
          <a:xfrm>
            <a:off x="952582" y="1066800"/>
            <a:ext cx="6424440" cy="1320800"/>
          </a:xfrm>
        </p:spPr>
        <p:txBody>
          <a:bodyPr>
            <a:normAutofit/>
          </a:bodyPr>
          <a:lstStyle/>
          <a:p>
            <a:pPr algn="ctr"/>
            <a:r>
              <a:rPr lang="en-US" sz="4400" b="1">
                <a:solidFill>
                  <a:srgbClr val="000000"/>
                </a:solidFill>
              </a:rPr>
              <a:t>About Us</a:t>
            </a:r>
          </a:p>
        </p:txBody>
      </p:sp>
      <p:sp>
        <p:nvSpPr>
          <p:cNvPr id="25" name="Content Placeholder 24"/>
          <p:cNvSpPr>
            <a:spLocks noGrp="1"/>
          </p:cNvSpPr>
          <p:nvPr>
            <p:ph idx="1"/>
          </p:nvPr>
        </p:nvSpPr>
        <p:spPr>
          <a:xfrm>
            <a:off x="2849562" y="2160589"/>
            <a:ext cx="6424440" cy="3880773"/>
          </a:xfrm>
        </p:spPr>
        <p:txBody>
          <a:bodyPr vert="horz" lIns="91440" tIns="45720" rIns="91440" bIns="45720" rtlCol="0" anchor="t">
            <a:normAutofit/>
          </a:bodyPr>
          <a:lstStyle/>
          <a:p>
            <a:r>
              <a:rPr lang="en-US"/>
              <a:t>Our company offers customers a variety of daily meals that will be prepared using fresh products, free of GMO, no preservatives, low carb, no gluten, and organic.</a:t>
            </a:r>
          </a:p>
          <a:p>
            <a:endParaRPr lang="en-US"/>
          </a:p>
          <a:p>
            <a:r>
              <a:rPr lang="en-US"/>
              <a:t>The initial plan is to stay local in the Chicago area, within the first few months focusing on the River North area. We will continue to expand within large cities.</a:t>
            </a:r>
            <a:endParaRPr>
              <a:solidFill>
                <a:schemeClr val="tx1"/>
              </a:solidFill>
            </a:endParaRPr>
          </a:p>
          <a:p>
            <a:endParaRPr lang="en-US"/>
          </a:p>
        </p:txBody>
      </p:sp>
    </p:spTree>
    <p:extLst>
      <p:ext uri="{BB962C8B-B14F-4D97-AF65-F5344CB8AC3E}">
        <p14:creationId xmlns:p14="http://schemas.microsoft.com/office/powerpoint/2010/main" val="297749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breakfast.jpg"/>
          <p:cNvPicPr>
            <a:picLocks noChangeAspect="1"/>
          </p:cNvPicPr>
          <p:nvPr/>
        </p:nvPicPr>
        <p:blipFill rotWithShape="1">
          <a:blip r:embed="rId2"/>
          <a:srcRect l="36668" r="36759" b="1"/>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 name="Isosceles Triangle 13">
            <a:extLst>
              <a:ext uri="{FF2B5EF4-FFF2-40B4-BE49-F238E27FC236}">
                <a16:creationId xmlns:a16="http://schemas.microsoft.com/office/drawing/2014/main" id="{EB6743CF-E74B-4A3C-A785-599069DB89D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p:cNvSpPr>
            <a:spLocks noGrp="1"/>
          </p:cNvSpPr>
          <p:nvPr>
            <p:ph idx="1"/>
          </p:nvPr>
        </p:nvSpPr>
        <p:spPr>
          <a:xfrm>
            <a:off x="2838695" y="1428750"/>
            <a:ext cx="6424440" cy="4988675"/>
          </a:xfrm>
        </p:spPr>
        <p:txBody>
          <a:bodyPr vert="horz" lIns="91440" tIns="45720" rIns="91440" bIns="45720" rtlCol="0">
            <a:normAutofit/>
          </a:bodyPr>
          <a:lstStyle/>
          <a:p>
            <a:endParaRPr lang="en-US" dirty="0"/>
          </a:p>
          <a:p>
            <a:r>
              <a:rPr lang="en-US" dirty="0"/>
              <a:t>Healthy meals you can customize</a:t>
            </a:r>
          </a:p>
          <a:p>
            <a:r>
              <a:rPr lang="en-US" dirty="0"/>
              <a:t>Delivered right to your door</a:t>
            </a:r>
          </a:p>
          <a:p>
            <a:r>
              <a:rPr lang="en-US" dirty="0"/>
              <a:t>No mass production</a:t>
            </a:r>
          </a:p>
          <a:p>
            <a:r>
              <a:rPr lang="en-US" dirty="0"/>
              <a:t>Full course meals</a:t>
            </a:r>
          </a:p>
          <a:p>
            <a:r>
              <a:rPr lang="en-US" dirty="0"/>
              <a:t>Freshly prepared gluten-free, No-GMO, Organic</a:t>
            </a:r>
          </a:p>
          <a:p>
            <a:r>
              <a:rPr lang="en-US" dirty="0"/>
              <a:t>Affordable</a:t>
            </a:r>
          </a:p>
          <a:p>
            <a:r>
              <a:rPr lang="en-US" dirty="0"/>
              <a:t>Plan your menu for the next few days</a:t>
            </a:r>
          </a:p>
          <a:p>
            <a:r>
              <a:rPr lang="en-US" dirty="0"/>
              <a:t>Surprise your friends with quality homemade looking meals!</a:t>
            </a:r>
          </a:p>
          <a:p>
            <a:r>
              <a:rPr lang="en-US" dirty="0"/>
              <a:t>Our profit will be based on the markup applied to the cost of the meal plus the </a:t>
            </a:r>
            <a:r>
              <a:rPr lang="en-US"/>
              <a:t>Uber delivery</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itle 1"/>
          <p:cNvSpPr txBox="1">
            <a:spLocks/>
          </p:cNvSpPr>
          <p:nvPr/>
        </p:nvSpPr>
        <p:spPr>
          <a:xfrm>
            <a:off x="2886324" y="809625"/>
            <a:ext cx="6424440"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4400" b="1">
                <a:solidFill>
                  <a:srgbClr val="000000"/>
                </a:solidFill>
              </a:rPr>
              <a:t>Our Goals</a:t>
            </a:r>
          </a:p>
        </p:txBody>
      </p:sp>
    </p:spTree>
    <p:extLst>
      <p:ext uri="{BB962C8B-B14F-4D97-AF65-F5344CB8AC3E}">
        <p14:creationId xmlns:p14="http://schemas.microsoft.com/office/powerpoint/2010/main" val="4061775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ealthy-breakfast.jpg"/>
          <p:cNvPicPr>
            <a:picLocks noChangeAspect="1"/>
          </p:cNvPicPr>
          <p:nvPr/>
        </p:nvPicPr>
        <p:blipFill rotWithShape="1">
          <a:blip r:embed="rId2"/>
          <a:srcRect l="29088" r="46031"/>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 name="Title 1"/>
          <p:cNvSpPr>
            <a:spLocks noGrp="1"/>
          </p:cNvSpPr>
          <p:nvPr>
            <p:ph type="title"/>
          </p:nvPr>
        </p:nvSpPr>
        <p:spPr>
          <a:xfrm>
            <a:off x="1886670" y="847725"/>
            <a:ext cx="8402116" cy="1320800"/>
          </a:xfrm>
        </p:spPr>
        <p:txBody>
          <a:bodyPr>
            <a:noAutofit/>
          </a:bodyPr>
          <a:lstStyle/>
          <a:p>
            <a:r>
              <a:rPr lang="en-US" sz="3800" b="1" dirty="0">
                <a:solidFill>
                  <a:srgbClr val="000000"/>
                </a:solidFill>
              </a:rPr>
              <a:t>Who Are our Prospect Customers?</a:t>
            </a:r>
          </a:p>
        </p:txBody>
      </p:sp>
      <p:sp>
        <p:nvSpPr>
          <p:cNvPr id="9" name="Content Placeholder 8"/>
          <p:cNvSpPr>
            <a:spLocks noGrp="1"/>
          </p:cNvSpPr>
          <p:nvPr>
            <p:ph idx="1"/>
          </p:nvPr>
        </p:nvSpPr>
        <p:spPr>
          <a:xfrm>
            <a:off x="2849563" y="1733550"/>
            <a:ext cx="6424440" cy="3880773"/>
          </a:xfrm>
        </p:spPr>
        <p:txBody>
          <a:bodyPr vert="horz" lIns="91440" tIns="45720" rIns="91440" bIns="45720" rtlCol="0" anchor="t">
            <a:normAutofit/>
          </a:bodyPr>
          <a:lstStyle/>
          <a:p>
            <a:r>
              <a:rPr lang="en-US" dirty="0">
                <a:solidFill>
                  <a:srgbClr val="404040"/>
                </a:solidFill>
              </a:rPr>
              <a:t>Working professionals who don't have time to go home and prepare meals.</a:t>
            </a:r>
          </a:p>
          <a:p>
            <a:r>
              <a:rPr lang="en-US" dirty="0">
                <a:solidFill>
                  <a:srgbClr val="404040"/>
                </a:solidFill>
              </a:rPr>
              <a:t>Age: 25-40</a:t>
            </a:r>
            <a:endParaRPr lang="en-US" dirty="0">
              <a:solidFill>
                <a:schemeClr val="tx1"/>
              </a:solidFill>
            </a:endParaRPr>
          </a:p>
          <a:p>
            <a:r>
              <a:rPr lang="en-US" dirty="0">
                <a:solidFill>
                  <a:srgbClr val="404040"/>
                </a:solidFill>
              </a:rPr>
              <a:t>Health conscious</a:t>
            </a:r>
            <a:endParaRPr lang="en-US" dirty="0">
              <a:solidFill>
                <a:schemeClr val="tx1"/>
              </a:solidFill>
            </a:endParaRPr>
          </a:p>
          <a:p>
            <a:r>
              <a:rPr lang="en-US" dirty="0">
                <a:solidFill>
                  <a:srgbClr val="404040"/>
                </a:solidFill>
              </a:rPr>
              <a:t>Mostly single, not married</a:t>
            </a:r>
            <a:endParaRPr lang="en-US" dirty="0">
              <a:solidFill>
                <a:schemeClr val="tx1"/>
              </a:solidFill>
            </a:endParaRPr>
          </a:p>
          <a:p>
            <a:r>
              <a:rPr lang="en-US" dirty="0">
                <a:solidFill>
                  <a:srgbClr val="404040"/>
                </a:solidFill>
              </a:rPr>
              <a:t>Household income over $90,000</a:t>
            </a:r>
            <a:endParaRPr lang="en-US" dirty="0">
              <a:solidFill>
                <a:schemeClr val="tx1"/>
              </a:solidFill>
            </a:endParaRPr>
          </a:p>
          <a:p>
            <a:endParaRPr lang="en-US" dirty="0">
              <a:solidFill>
                <a:srgbClr val="404040"/>
              </a:solidFill>
            </a:endParaRPr>
          </a:p>
          <a:p>
            <a:r>
              <a:rPr lang="en-US" dirty="0"/>
              <a:t>Statistics about River North</a:t>
            </a:r>
          </a:p>
          <a:p>
            <a:r>
              <a:rPr lang="en-US" dirty="0">
                <a:hlinkClick r:id="rId3"/>
              </a:rPr>
              <a:t>https://www.point2homes.com/US/Neighborhood/IL/Cook-County/Chicago/River-North-Demographics.html</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3620406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2" name="Picture 30" descr="matt-norman-grilled-chicken-3-1.jpg"/>
          <p:cNvPicPr>
            <a:picLocks noChangeAspect="1"/>
          </p:cNvPicPr>
          <p:nvPr/>
        </p:nvPicPr>
        <p:blipFill rotWithShape="1">
          <a:blip r:embed="rId3"/>
          <a:srcRect l="27981" r="45545" b="-2"/>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 name="Title 1"/>
          <p:cNvSpPr>
            <a:spLocks noGrp="1"/>
          </p:cNvSpPr>
          <p:nvPr>
            <p:ph type="title"/>
          </p:nvPr>
        </p:nvSpPr>
        <p:spPr>
          <a:xfrm>
            <a:off x="2515560" y="571500"/>
            <a:ext cx="6424440" cy="1320800"/>
          </a:xfrm>
        </p:spPr>
        <p:txBody>
          <a:bodyPr>
            <a:normAutofit/>
          </a:bodyPr>
          <a:lstStyle/>
          <a:p>
            <a:r>
              <a:rPr lang="en-US" sz="4400" b="1" dirty="0">
                <a:solidFill>
                  <a:srgbClr val="000000"/>
                </a:solidFill>
              </a:rPr>
              <a:t>Business Strategies</a:t>
            </a:r>
          </a:p>
        </p:txBody>
      </p:sp>
      <p:sp>
        <p:nvSpPr>
          <p:cNvPr id="24" name="Content Placeholder 23"/>
          <p:cNvSpPr>
            <a:spLocks noGrp="1"/>
          </p:cNvSpPr>
          <p:nvPr>
            <p:ph idx="1"/>
          </p:nvPr>
        </p:nvSpPr>
        <p:spPr>
          <a:xfrm>
            <a:off x="2886324" y="1838325"/>
            <a:ext cx="6424440" cy="3880773"/>
          </a:xfrm>
        </p:spPr>
        <p:txBody>
          <a:bodyPr vert="horz" lIns="91440" tIns="45720" rIns="91440" bIns="45720" rtlCol="0" anchor="t">
            <a:normAutofit lnSpcReduction="10000"/>
          </a:bodyPr>
          <a:lstStyle/>
          <a:p>
            <a:r>
              <a:rPr lang="en-US" dirty="0"/>
              <a:t>We are planning to partner with local restaurants who will have to prove to us the quality of their meals. Our web based system will be a medium connecting customers with the suppliers – restaurants.</a:t>
            </a:r>
          </a:p>
          <a:p>
            <a:pPr marL="0" indent="0">
              <a:buNone/>
            </a:pPr>
            <a:endParaRPr lang="en-US" dirty="0"/>
          </a:p>
          <a:p>
            <a:r>
              <a:rPr lang="en-US" dirty="0"/>
              <a:t>Restaurants will use our packaging with our branding to make sure the food is delivered hot and the driver carrying the meals from the car to the customer will also serve as our advertisement.</a:t>
            </a:r>
            <a:endParaRPr lang="en-US" dirty="0">
              <a:solidFill>
                <a:schemeClr val="tx1"/>
              </a:solidFill>
            </a:endParaRPr>
          </a:p>
          <a:p>
            <a:endParaRPr lang="en-US" dirty="0"/>
          </a:p>
          <a:p>
            <a:r>
              <a:rPr lang="en-US" dirty="0"/>
              <a:t>Partner with Uber for fast and easy  delivery of the meals. On time, fresh and warm.</a:t>
            </a:r>
          </a:p>
        </p:txBody>
      </p:sp>
    </p:spTree>
    <p:extLst>
      <p:ext uri="{BB962C8B-B14F-4D97-AF65-F5344CB8AC3E}">
        <p14:creationId xmlns:p14="http://schemas.microsoft.com/office/powerpoint/2010/main" val="123196077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grain.jpg"/>
          <p:cNvPicPr>
            <a:picLocks noChangeAspect="1"/>
          </p:cNvPicPr>
          <p:nvPr/>
        </p:nvPicPr>
        <p:blipFill rotWithShape="1">
          <a:blip r:embed="rId2"/>
          <a:srcRect l="47369" r="23967" b="-1"/>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2" name="Isosceles Triangle 11">
            <a:extLst>
              <a:ext uri="{FF2B5EF4-FFF2-40B4-BE49-F238E27FC236}">
                <a16:creationId xmlns:a16="http://schemas.microsoft.com/office/drawing/2014/main" id="{EB6743CF-E74B-4A3C-A785-599069DB89D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849562" y="609600"/>
            <a:ext cx="6424440" cy="1320800"/>
          </a:xfrm>
        </p:spPr>
        <p:txBody>
          <a:bodyPr>
            <a:normAutofit fontScale="90000"/>
          </a:bodyPr>
          <a:lstStyle/>
          <a:p>
            <a:r>
              <a:rPr lang="en-US" sz="4400" b="1" dirty="0">
                <a:solidFill>
                  <a:srgbClr val="000000"/>
                </a:solidFill>
              </a:rPr>
              <a:t>Website – let’s see what we’ve built</a:t>
            </a:r>
          </a:p>
        </p:txBody>
      </p:sp>
      <p:sp>
        <p:nvSpPr>
          <p:cNvPr id="9" name="Content Placeholder 8"/>
          <p:cNvSpPr>
            <a:spLocks noGrp="1"/>
          </p:cNvSpPr>
          <p:nvPr>
            <p:ph idx="1"/>
          </p:nvPr>
        </p:nvSpPr>
        <p:spPr>
          <a:xfrm>
            <a:off x="2849562" y="2160589"/>
            <a:ext cx="6424440" cy="3880773"/>
          </a:xfrm>
        </p:spPr>
        <p:txBody>
          <a:bodyPr>
            <a:normAutofit/>
          </a:bodyPr>
          <a:lstStyle/>
          <a:p>
            <a:r>
              <a:rPr lang="en-US" dirty="0">
                <a:hlinkClick r:id="rId3"/>
              </a:rPr>
              <a:t>https://mealsmadee-z.weebly.com/</a:t>
            </a:r>
            <a:r>
              <a:rPr lang="en-US" dirty="0"/>
              <a:t> </a:t>
            </a:r>
          </a:p>
        </p:txBody>
      </p:sp>
    </p:spTree>
    <p:extLst>
      <p:ext uri="{BB962C8B-B14F-4D97-AF65-F5344CB8AC3E}">
        <p14:creationId xmlns:p14="http://schemas.microsoft.com/office/powerpoint/2010/main" val="50402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grain.jpg"/>
          <p:cNvPicPr>
            <a:picLocks noChangeAspect="1"/>
          </p:cNvPicPr>
          <p:nvPr/>
        </p:nvPicPr>
        <p:blipFill rotWithShape="1">
          <a:blip r:embed="rId2"/>
          <a:srcRect l="47369" r="23967" b="-1"/>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2" name="Isosceles Triangle 11">
            <a:extLst>
              <a:ext uri="{FF2B5EF4-FFF2-40B4-BE49-F238E27FC236}">
                <a16:creationId xmlns:a16="http://schemas.microsoft.com/office/drawing/2014/main" id="{EB6743CF-E74B-4A3C-A785-599069DB89D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849562" y="609600"/>
            <a:ext cx="6424440" cy="1320800"/>
          </a:xfrm>
        </p:spPr>
        <p:txBody>
          <a:bodyPr>
            <a:normAutofit fontScale="90000"/>
          </a:bodyPr>
          <a:lstStyle/>
          <a:p>
            <a:r>
              <a:rPr lang="en-US" sz="4400" b="1" dirty="0">
                <a:solidFill>
                  <a:srgbClr val="000000"/>
                </a:solidFill>
              </a:rPr>
              <a:t>Estimated Cost of Running On-line Store</a:t>
            </a:r>
          </a:p>
        </p:txBody>
      </p:sp>
      <p:sp>
        <p:nvSpPr>
          <p:cNvPr id="9" name="Content Placeholder 8"/>
          <p:cNvSpPr>
            <a:spLocks noGrp="1"/>
          </p:cNvSpPr>
          <p:nvPr>
            <p:ph idx="1"/>
          </p:nvPr>
        </p:nvSpPr>
        <p:spPr>
          <a:xfrm>
            <a:off x="2849562" y="2160589"/>
            <a:ext cx="6424440" cy="3880773"/>
          </a:xfrm>
        </p:spPr>
        <p:txBody>
          <a:bodyPr>
            <a:normAutofit/>
          </a:bodyPr>
          <a:lstStyle/>
          <a:p>
            <a:r>
              <a:rPr lang="en-US" dirty="0"/>
              <a:t>$300 annually (domain + hosting at weebly.com)</a:t>
            </a:r>
          </a:p>
          <a:p>
            <a:r>
              <a:rPr lang="en-US" dirty="0"/>
              <a:t>Merchant fees – the fees vary by type of credit card and gateway used. Depending on the plan selected, the cost will be between $100-$250 per month</a:t>
            </a:r>
          </a:p>
          <a:p>
            <a:r>
              <a:rPr lang="en-US" dirty="0"/>
              <a:t>Advertising – we would use social media sites and Google AdWords. The Google AdWords will allow us to specify the monthly budget and we can track how successful the campaign is.</a:t>
            </a:r>
          </a:p>
          <a:p>
            <a:endParaRPr lang="en-US" dirty="0"/>
          </a:p>
        </p:txBody>
      </p:sp>
    </p:spTree>
    <p:extLst>
      <p:ext uri="{BB962C8B-B14F-4D97-AF65-F5344CB8AC3E}">
        <p14:creationId xmlns:p14="http://schemas.microsoft.com/office/powerpoint/2010/main" val="2497462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bc.jpg"/>
          <p:cNvPicPr>
            <a:picLocks noChangeAspect="1"/>
          </p:cNvPicPr>
          <p:nvPr/>
        </p:nvPicPr>
        <p:blipFill rotWithShape="1">
          <a:blip r:embed="rId2"/>
          <a:srcRect l="59671" r="14154"/>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2" name="Isosceles Triangle 11">
            <a:extLst>
              <a:ext uri="{FF2B5EF4-FFF2-40B4-BE49-F238E27FC236}">
                <a16:creationId xmlns:a16="http://schemas.microsoft.com/office/drawing/2014/main" id="{EB6743CF-E74B-4A3C-A785-599069DB89D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849562" y="609600"/>
            <a:ext cx="6424440" cy="1320800"/>
          </a:xfrm>
        </p:spPr>
        <p:txBody>
          <a:bodyPr>
            <a:normAutofit/>
          </a:bodyPr>
          <a:lstStyle/>
          <a:p>
            <a:r>
              <a:rPr lang="en-US" sz="4000" b="1" dirty="0">
                <a:solidFill>
                  <a:srgbClr val="000000"/>
                </a:solidFill>
              </a:rPr>
              <a:t>Future Website Enhancements</a:t>
            </a:r>
          </a:p>
        </p:txBody>
      </p:sp>
      <p:sp>
        <p:nvSpPr>
          <p:cNvPr id="9" name="Content Placeholder 8"/>
          <p:cNvSpPr>
            <a:spLocks noGrp="1"/>
          </p:cNvSpPr>
          <p:nvPr>
            <p:ph idx="1"/>
          </p:nvPr>
        </p:nvSpPr>
        <p:spPr>
          <a:xfrm>
            <a:off x="2849562" y="2160589"/>
            <a:ext cx="6424440" cy="4433314"/>
          </a:xfrm>
        </p:spPr>
        <p:txBody>
          <a:bodyPr>
            <a:normAutofit/>
          </a:bodyPr>
          <a:lstStyle/>
          <a:p>
            <a:r>
              <a:rPr lang="en-US" dirty="0"/>
              <a:t>Mobile application</a:t>
            </a:r>
          </a:p>
          <a:p>
            <a:r>
              <a:rPr lang="en-US" dirty="0"/>
              <a:t>Gather real customers testimonials</a:t>
            </a:r>
          </a:p>
          <a:p>
            <a:r>
              <a:rPr lang="en-US" dirty="0"/>
              <a:t>Allow customers to rate the meals</a:t>
            </a:r>
          </a:p>
          <a:p>
            <a:r>
              <a:rPr lang="en-US" dirty="0"/>
              <a:t>Like us on Facebook, share with Twitter, etc.</a:t>
            </a:r>
          </a:p>
          <a:p>
            <a:r>
              <a:rPr lang="en-US" dirty="0"/>
              <a:t>Groupon – get on the Groupon platform to spread the word about the site</a:t>
            </a:r>
          </a:p>
          <a:p>
            <a:r>
              <a:rPr lang="en-US" dirty="0"/>
              <a:t>Special discounts – since we want start locally</a:t>
            </a:r>
          </a:p>
          <a:p>
            <a:r>
              <a:rPr lang="en-US" dirty="0"/>
              <a:t>Nutritional information about our meals</a:t>
            </a:r>
          </a:p>
          <a:p>
            <a:r>
              <a:rPr lang="en-US" dirty="0"/>
              <a:t>People to write articles, news section, recommendations</a:t>
            </a:r>
          </a:p>
          <a:p>
            <a:r>
              <a:rPr lang="en-US" dirty="0"/>
              <a:t>Yelp? Will that be something we want to consider or not? Since our site won’t be about a specific restaurant</a:t>
            </a:r>
          </a:p>
          <a:p>
            <a:endParaRPr lang="en-US" dirty="0"/>
          </a:p>
        </p:txBody>
      </p:sp>
    </p:spTree>
    <p:extLst>
      <p:ext uri="{BB962C8B-B14F-4D97-AF65-F5344CB8AC3E}">
        <p14:creationId xmlns:p14="http://schemas.microsoft.com/office/powerpoint/2010/main" val="229850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1428-B01C-40E2-A637-B6160BBD74A0}"/>
              </a:ext>
            </a:extLst>
          </p:cNvPr>
          <p:cNvSpPr>
            <a:spLocks noGrp="1"/>
          </p:cNvSpPr>
          <p:nvPr>
            <p:ph type="title"/>
          </p:nvPr>
        </p:nvSpPr>
        <p:spPr/>
        <p:txBody>
          <a:bodyPr/>
          <a:lstStyle/>
          <a:p>
            <a:r>
              <a:rPr lang="en-US" sz="4000" b="1" dirty="0">
                <a:solidFill>
                  <a:srgbClr val="000000"/>
                </a:solidFill>
              </a:rPr>
              <a:t>Questions?</a:t>
            </a:r>
          </a:p>
        </p:txBody>
      </p:sp>
    </p:spTree>
    <p:extLst>
      <p:ext uri="{BB962C8B-B14F-4D97-AF65-F5344CB8AC3E}">
        <p14:creationId xmlns:p14="http://schemas.microsoft.com/office/powerpoint/2010/main" val="219509060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C29AAC1CBF99448F37B6C4D885B629" ma:contentTypeVersion="2" ma:contentTypeDescription="Create a new document." ma:contentTypeScope="" ma:versionID="431f3b508c0ecfc809490a3bd515a5b1">
  <xsd:schema xmlns:xsd="http://www.w3.org/2001/XMLSchema" xmlns:xs="http://www.w3.org/2001/XMLSchema" xmlns:p="http://schemas.microsoft.com/office/2006/metadata/properties" xmlns:ns3="f8c7dea3-bda2-477d-a300-7662ac79a8ec" targetNamespace="http://schemas.microsoft.com/office/2006/metadata/properties" ma:root="true" ma:fieldsID="8548455ecab617473e17f9355a195c51" ns3:_="">
    <xsd:import namespace="f8c7dea3-bda2-477d-a300-7662ac79a8e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c7dea3-bda2-477d-a300-7662ac79a8e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E6CF4E-3849-4B33-B9F9-F3E07D7E9347}">
  <ds:schemaRefs>
    <ds:schemaRef ds:uri="http://purl.org/dc/terms/"/>
    <ds:schemaRef ds:uri="http://schemas.openxmlformats.org/package/2006/metadata/core-properties"/>
    <ds:schemaRef ds:uri="f8c7dea3-bda2-477d-a300-7662ac79a8ec"/>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345193C-F788-4370-970F-E8A97BDD42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c7dea3-bda2-477d-a300-7662ac79a8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D5B123-A46D-4016-8FC2-804B43F471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TotalTime>
  <Words>475</Words>
  <Application>Microsoft Office PowerPoint</Application>
  <PresentationFormat>Widescreen</PresentationFormat>
  <Paragraphs>59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Wingdings 3</vt:lpstr>
      <vt:lpstr>Facet</vt:lpstr>
      <vt:lpstr>MEALS MADE E-Z</vt:lpstr>
      <vt:lpstr>About Us</vt:lpstr>
      <vt:lpstr>PowerPoint Presentation</vt:lpstr>
      <vt:lpstr>Who Are our Prospect Customers?</vt:lpstr>
      <vt:lpstr>Business Strategies</vt:lpstr>
      <vt:lpstr>Website – let’s see what we’ve built</vt:lpstr>
      <vt:lpstr>Estimated Cost of Running On-line Store</vt:lpstr>
      <vt:lpstr>Future Website Enhancements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MEALS MADE E-Z</dc:title>
  <cp:lastModifiedBy>Kasprzycki, Grzegorz</cp:lastModifiedBy>
  <cp:revision>1</cp:revision>
  <dcterms:modified xsi:type="dcterms:W3CDTF">2017-11-28T00:15:04Z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0x0101002CC29AAC1CBF99448F37B6C4D885B629</vt:lpwstr>
  </property>
</Properties>
</file>