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Roboto" panose="020B0604020202020204" charset="0"/>
      <p:regular r:id="rId24"/>
      <p:bold r:id="rId25"/>
      <p:italic r:id="rId26"/>
      <p:boldItalic r:id="rId27"/>
    </p:embeddedFont>
    <p:embeddedFont>
      <p:font typeface="Ultra" panose="020B0604020202020204"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extLst>
      <p:ext uri="{BB962C8B-B14F-4D97-AF65-F5344CB8AC3E}">
        <p14:creationId xmlns:p14="http://schemas.microsoft.com/office/powerpoint/2010/main" val="39579191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Imani</a:t>
            </a:r>
          </a:p>
        </p:txBody>
      </p:sp>
    </p:spTree>
    <p:extLst>
      <p:ext uri="{BB962C8B-B14F-4D97-AF65-F5344CB8AC3E}">
        <p14:creationId xmlns:p14="http://schemas.microsoft.com/office/powerpoint/2010/main" val="2096022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Imani</a:t>
            </a:r>
          </a:p>
        </p:txBody>
      </p:sp>
    </p:spTree>
    <p:extLst>
      <p:ext uri="{BB962C8B-B14F-4D97-AF65-F5344CB8AC3E}">
        <p14:creationId xmlns:p14="http://schemas.microsoft.com/office/powerpoint/2010/main" val="3453191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lgn="just" rtl="0">
              <a:lnSpc>
                <a:spcPct val="150000"/>
              </a:lnSpc>
              <a:spcBef>
                <a:spcPts val="0"/>
              </a:spcBef>
              <a:spcAft>
                <a:spcPts val="800"/>
              </a:spcAft>
              <a:buClr>
                <a:schemeClr val="dk1"/>
              </a:buClr>
              <a:buSzPts val="1100"/>
              <a:buFont typeface="Arial"/>
              <a:buNone/>
            </a:pPr>
            <a:r>
              <a:rPr lang="en" sz="1500">
                <a:solidFill>
                  <a:schemeClr val="dk1"/>
                </a:solidFill>
                <a:latin typeface="Times New Roman"/>
                <a:ea typeface="Times New Roman"/>
                <a:cs typeface="Times New Roman"/>
                <a:sym typeface="Times New Roman"/>
              </a:rPr>
              <a:t>Betty</a:t>
            </a:r>
          </a:p>
          <a:p>
            <a:pPr marL="0" lvl="0" indent="-69850" algn="just" rtl="0">
              <a:lnSpc>
                <a:spcPct val="150000"/>
              </a:lnSpc>
              <a:spcBef>
                <a:spcPts val="0"/>
              </a:spcBef>
              <a:spcAft>
                <a:spcPts val="800"/>
              </a:spcAft>
              <a:buClr>
                <a:schemeClr val="dk1"/>
              </a:buClr>
              <a:buSzPts val="1100"/>
              <a:buFont typeface="Arial"/>
              <a:buNone/>
            </a:pPr>
            <a:r>
              <a:rPr lang="en" sz="1500">
                <a:solidFill>
                  <a:schemeClr val="dk1"/>
                </a:solidFill>
                <a:latin typeface="Times New Roman"/>
                <a:ea typeface="Times New Roman"/>
                <a:cs typeface="Times New Roman"/>
                <a:sym typeface="Times New Roman"/>
              </a:rPr>
              <a:t>While there are 600,000 people in food deserts in Chicago, which is 22% of Chicago’s population (NBC 2010), there are about sixes billion pounds of U.S. fruits and vegetables go unharvested or unsold because of aesthetic reasons. These fruits and vegetables that have been rejected in the market because aesthetic reasons, but these product still nutritious and have the same value on the regular one.</a:t>
            </a:r>
          </a:p>
          <a:p>
            <a:pPr marL="0" lvl="0" indent="0">
              <a:spcBef>
                <a:spcPts val="0"/>
              </a:spcBef>
              <a:buNone/>
            </a:pPr>
            <a:endParaRPr/>
          </a:p>
        </p:txBody>
      </p:sp>
    </p:spTree>
    <p:extLst>
      <p:ext uri="{BB962C8B-B14F-4D97-AF65-F5344CB8AC3E}">
        <p14:creationId xmlns:p14="http://schemas.microsoft.com/office/powerpoint/2010/main" val="2469270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Betty</a:t>
            </a:r>
          </a:p>
        </p:txBody>
      </p:sp>
    </p:spTree>
    <p:extLst>
      <p:ext uri="{BB962C8B-B14F-4D97-AF65-F5344CB8AC3E}">
        <p14:creationId xmlns:p14="http://schemas.microsoft.com/office/powerpoint/2010/main" val="2093399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lnSpc>
                <a:spcPct val="115000"/>
              </a:lnSpc>
              <a:spcBef>
                <a:spcPts val="0"/>
              </a:spcBef>
              <a:spcAft>
                <a:spcPts val="1600"/>
              </a:spcAft>
              <a:buNone/>
            </a:pPr>
            <a:r>
              <a:rPr lang="en" sz="1400" b="1">
                <a:latin typeface="Roboto"/>
                <a:ea typeface="Roboto"/>
                <a:cs typeface="Roboto"/>
                <a:sym typeface="Roboto"/>
              </a:rPr>
              <a:t>Duaa</a:t>
            </a:r>
          </a:p>
          <a:p>
            <a:pPr marL="0" lvl="0" indent="0" rtl="0">
              <a:lnSpc>
                <a:spcPct val="115000"/>
              </a:lnSpc>
              <a:spcBef>
                <a:spcPts val="0"/>
              </a:spcBef>
              <a:spcAft>
                <a:spcPts val="1600"/>
              </a:spcAft>
              <a:buNone/>
            </a:pPr>
            <a:r>
              <a:rPr lang="en" sz="1400" b="1">
                <a:latin typeface="Roboto"/>
                <a:ea typeface="Roboto"/>
                <a:cs typeface="Roboto"/>
                <a:sym typeface="Roboto"/>
              </a:rPr>
              <a:t>Home </a:t>
            </a:r>
          </a:p>
          <a:p>
            <a:pPr marL="0" lvl="0" indent="0" algn="just" rtl="0">
              <a:lnSpc>
                <a:spcPct val="115000"/>
              </a:lnSpc>
              <a:spcBef>
                <a:spcPts val="0"/>
              </a:spcBef>
              <a:buNone/>
            </a:pPr>
            <a:r>
              <a:rPr lang="en" sz="1400">
                <a:latin typeface="Roboto"/>
                <a:ea typeface="Roboto"/>
                <a:cs typeface="Roboto"/>
                <a:sym typeface="Roboto"/>
              </a:rPr>
              <a:t>The main page of our website,</a:t>
            </a:r>
          </a:p>
          <a:p>
            <a:pPr marL="0" lvl="0" indent="-69850" algn="just" rtl="0">
              <a:lnSpc>
                <a:spcPct val="115000"/>
              </a:lnSpc>
              <a:spcBef>
                <a:spcPts val="0"/>
              </a:spcBef>
              <a:buClr>
                <a:schemeClr val="dk1"/>
              </a:buClr>
              <a:buSzPts val="1100"/>
              <a:buFont typeface="Arial"/>
              <a:buNone/>
            </a:pPr>
            <a:r>
              <a:rPr lang="en" sz="1400">
                <a:latin typeface="Roboto"/>
                <a:ea typeface="Roboto"/>
                <a:cs typeface="Roboto"/>
                <a:sym typeface="Roboto"/>
              </a:rPr>
              <a:t>includes a presentation of our business, categories of our products and In the Home page, the customers can find a section about us and our history, which lead to another page with more information. The customer can find at the bottom of the home page a section to contact the organization and links to our social media accounts.</a:t>
            </a:r>
          </a:p>
          <a:p>
            <a:pPr marL="0" lvl="0" indent="-69850" algn="just" rtl="0">
              <a:lnSpc>
                <a:spcPct val="115000"/>
              </a:lnSpc>
              <a:spcBef>
                <a:spcPts val="0"/>
              </a:spcBef>
              <a:buClr>
                <a:schemeClr val="dk1"/>
              </a:buClr>
              <a:buSzPts val="1100"/>
              <a:buFont typeface="Arial"/>
              <a:buNone/>
            </a:pPr>
            <a:r>
              <a:rPr lang="en" sz="1400">
                <a:latin typeface="Roboto"/>
                <a:ea typeface="Roboto"/>
                <a:cs typeface="Roboto"/>
                <a:sym typeface="Roboto"/>
              </a:rPr>
              <a:t>At the top of the home page there is another set of social media links, next to our Shopping cart and a link   </a:t>
            </a:r>
          </a:p>
          <a:p>
            <a:pPr marL="0" lvl="0" indent="0">
              <a:spcBef>
                <a:spcPts val="0"/>
              </a:spcBef>
              <a:buNone/>
            </a:pPr>
            <a:endParaRPr/>
          </a:p>
          <a:p>
            <a:pPr marL="0" lvl="0" indent="0" rtl="0">
              <a:lnSpc>
                <a:spcPct val="115000"/>
              </a:lnSpc>
              <a:spcBef>
                <a:spcPts val="0"/>
              </a:spcBef>
              <a:spcAft>
                <a:spcPts val="1600"/>
              </a:spcAft>
              <a:buNone/>
            </a:pPr>
            <a:r>
              <a:rPr lang="en" sz="1400" b="1">
                <a:latin typeface="Roboto"/>
                <a:ea typeface="Roboto"/>
                <a:cs typeface="Roboto"/>
                <a:sym typeface="Roboto"/>
              </a:rPr>
              <a:t>About Us</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Available on Home page</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The page “About us” will include a brief history of our organization, our goal, our mission, and our vision. </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We intend to share our mission with our customers to create a change in Illinois. </a:t>
            </a:r>
          </a:p>
          <a:p>
            <a:pPr marL="0" lvl="0" indent="0" rtl="0">
              <a:lnSpc>
                <a:spcPct val="115000"/>
              </a:lnSpc>
              <a:spcBef>
                <a:spcPts val="0"/>
              </a:spcBef>
              <a:spcAft>
                <a:spcPts val="1600"/>
              </a:spcAft>
              <a:buNone/>
            </a:pPr>
            <a:endParaRPr sz="1400">
              <a:latin typeface="Roboto"/>
              <a:ea typeface="Roboto"/>
              <a:cs typeface="Roboto"/>
              <a:sym typeface="Roboto"/>
            </a:endParaRPr>
          </a:p>
          <a:p>
            <a:pPr marL="0" lvl="0" indent="0">
              <a:spcBef>
                <a:spcPts val="0"/>
              </a:spcBef>
              <a:buNone/>
            </a:pPr>
            <a:endParaRPr/>
          </a:p>
        </p:txBody>
      </p:sp>
    </p:spTree>
    <p:extLst>
      <p:ext uri="{BB962C8B-B14F-4D97-AF65-F5344CB8AC3E}">
        <p14:creationId xmlns:p14="http://schemas.microsoft.com/office/powerpoint/2010/main" val="1465435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lgn="just" rtl="0">
              <a:lnSpc>
                <a:spcPct val="115000"/>
              </a:lnSpc>
              <a:spcBef>
                <a:spcPts val="0"/>
              </a:spcBef>
              <a:buClr>
                <a:schemeClr val="dk1"/>
              </a:buClr>
              <a:buSzPts val="1100"/>
              <a:buFont typeface="Arial"/>
              <a:buNone/>
            </a:pPr>
            <a:r>
              <a:rPr lang="en" sz="1400" b="1">
                <a:solidFill>
                  <a:schemeClr val="dk1"/>
                </a:solidFill>
                <a:latin typeface="Roboto"/>
                <a:ea typeface="Roboto"/>
                <a:cs typeface="Roboto"/>
                <a:sym typeface="Roboto"/>
              </a:rPr>
              <a:t>Duaa</a:t>
            </a:r>
          </a:p>
          <a:p>
            <a:pPr marL="0" lvl="0" indent="-69850" algn="just" rtl="0">
              <a:lnSpc>
                <a:spcPct val="115000"/>
              </a:lnSpc>
              <a:spcBef>
                <a:spcPts val="0"/>
              </a:spcBef>
              <a:buClr>
                <a:schemeClr val="dk1"/>
              </a:buClr>
              <a:buSzPts val="1100"/>
              <a:buFont typeface="Arial"/>
              <a:buNone/>
            </a:pPr>
            <a:r>
              <a:rPr lang="en" sz="1400" b="1">
                <a:solidFill>
                  <a:schemeClr val="dk1"/>
                </a:solidFill>
                <a:latin typeface="Roboto"/>
                <a:ea typeface="Roboto"/>
                <a:cs typeface="Roboto"/>
                <a:sym typeface="Roboto"/>
              </a:rPr>
              <a:t>Suppliers</a:t>
            </a:r>
          </a:p>
          <a:p>
            <a:pPr marL="0" lvl="0" indent="-69850" algn="just" rtl="0">
              <a:lnSpc>
                <a:spcPct val="115000"/>
              </a:lnSpc>
              <a:spcBef>
                <a:spcPts val="0"/>
              </a:spcBef>
              <a:buClr>
                <a:schemeClr val="dk1"/>
              </a:buClr>
              <a:buSzPts val="1100"/>
              <a:buFont typeface="Arial"/>
              <a:buNone/>
            </a:pPr>
            <a:r>
              <a:rPr lang="en" sz="1400">
                <a:solidFill>
                  <a:schemeClr val="dk1"/>
                </a:solidFill>
                <a:latin typeface="Roboto"/>
                <a:ea typeface="Roboto"/>
                <a:cs typeface="Roboto"/>
                <a:sym typeface="Roboto"/>
              </a:rPr>
              <a:t>This page is available from our Home page. The page “Suppliers” include a description of part of our procedures and present our local suppliers to our customers, presenting a form of advertisement that will help us earn some revenue. Here we will include our partnerships and Donors. </a:t>
            </a:r>
          </a:p>
          <a:p>
            <a:pPr marL="0" lvl="0" indent="0" algn="just" rtl="0">
              <a:lnSpc>
                <a:spcPct val="115000"/>
              </a:lnSpc>
              <a:spcBef>
                <a:spcPts val="0"/>
              </a:spcBef>
              <a:buNone/>
            </a:pPr>
            <a:endParaRPr sz="1400">
              <a:solidFill>
                <a:schemeClr val="dk1"/>
              </a:solidFill>
              <a:latin typeface="Roboto"/>
              <a:ea typeface="Roboto"/>
              <a:cs typeface="Roboto"/>
              <a:sym typeface="Roboto"/>
            </a:endParaRPr>
          </a:p>
          <a:p>
            <a:pPr marL="0" lvl="0" indent="0" algn="just" rtl="0">
              <a:lnSpc>
                <a:spcPct val="115000"/>
              </a:lnSpc>
              <a:spcBef>
                <a:spcPts val="0"/>
              </a:spcBef>
              <a:buNone/>
            </a:pPr>
            <a:r>
              <a:rPr lang="en" sz="1400" b="1">
                <a:solidFill>
                  <a:schemeClr val="dk1"/>
                </a:solidFill>
                <a:latin typeface="Roboto"/>
                <a:ea typeface="Roboto"/>
                <a:cs typeface="Roboto"/>
                <a:sym typeface="Roboto"/>
              </a:rPr>
              <a:t>Shop</a:t>
            </a:r>
          </a:p>
          <a:p>
            <a:pPr marL="0" lvl="0" indent="0" algn="just" rtl="0">
              <a:lnSpc>
                <a:spcPct val="115000"/>
              </a:lnSpc>
              <a:spcBef>
                <a:spcPts val="0"/>
              </a:spcBef>
              <a:buNone/>
            </a:pPr>
            <a:r>
              <a:rPr lang="en" sz="1400">
                <a:solidFill>
                  <a:schemeClr val="dk1"/>
                </a:solidFill>
                <a:latin typeface="Roboto"/>
                <a:ea typeface="Roboto"/>
                <a:cs typeface="Roboto"/>
                <a:sym typeface="Roboto"/>
              </a:rPr>
              <a:t>This page is our most important section, is available from every page in the website. The Shop page along with the shopping cart is available from all the pages. It includes our three categories (Fruit, Vegetables, and Seasonal) and a list of all the available products. We included some flexibility in the shop to allow our customers go back and forth from our home page to the shop and vice versa. </a:t>
            </a:r>
          </a:p>
          <a:p>
            <a:pPr marL="0" lvl="0" indent="0" algn="just" rtl="0">
              <a:lnSpc>
                <a:spcPct val="115000"/>
              </a:lnSpc>
              <a:spcBef>
                <a:spcPts val="0"/>
              </a:spcBef>
              <a:buNone/>
            </a:pPr>
            <a:endParaRPr sz="1400">
              <a:solidFill>
                <a:schemeClr val="dk1"/>
              </a:solidFill>
              <a:latin typeface="Roboto"/>
              <a:ea typeface="Roboto"/>
              <a:cs typeface="Roboto"/>
              <a:sym typeface="Roboto"/>
            </a:endParaRPr>
          </a:p>
          <a:p>
            <a:pPr marL="0" lvl="0" indent="0" algn="just" rtl="0">
              <a:lnSpc>
                <a:spcPct val="115000"/>
              </a:lnSpc>
              <a:spcBef>
                <a:spcPts val="0"/>
              </a:spcBef>
              <a:buNone/>
            </a:pPr>
            <a:endParaRPr sz="1400">
              <a:solidFill>
                <a:schemeClr val="dk1"/>
              </a:solidFill>
              <a:latin typeface="Roboto"/>
              <a:ea typeface="Roboto"/>
              <a:cs typeface="Roboto"/>
              <a:sym typeface="Roboto"/>
            </a:endParaRPr>
          </a:p>
          <a:p>
            <a:pPr marL="0" lvl="0" indent="-69850" algn="just" rtl="0">
              <a:lnSpc>
                <a:spcPct val="115000"/>
              </a:lnSpc>
              <a:spcBef>
                <a:spcPts val="0"/>
              </a:spcBef>
              <a:buClr>
                <a:schemeClr val="dk1"/>
              </a:buClr>
              <a:buSzPts val="1100"/>
              <a:buFont typeface="Arial"/>
              <a:buNone/>
            </a:pPr>
            <a:endParaRPr sz="1400">
              <a:solidFill>
                <a:schemeClr val="dk1"/>
              </a:solidFill>
              <a:latin typeface="Roboto"/>
              <a:ea typeface="Roboto"/>
              <a:cs typeface="Roboto"/>
              <a:sym typeface="Roboto"/>
            </a:endParaRPr>
          </a:p>
          <a:p>
            <a:pPr marL="0" lvl="0" indent="0">
              <a:spcBef>
                <a:spcPts val="0"/>
              </a:spcBef>
              <a:buNone/>
            </a:pPr>
            <a:endParaRPr>
              <a:solidFill>
                <a:schemeClr val="dk1"/>
              </a:solidFill>
            </a:endParaRPr>
          </a:p>
        </p:txBody>
      </p:sp>
    </p:spTree>
    <p:extLst>
      <p:ext uri="{BB962C8B-B14F-4D97-AF65-F5344CB8AC3E}">
        <p14:creationId xmlns:p14="http://schemas.microsoft.com/office/powerpoint/2010/main" val="1159061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lgn="just" rtl="0">
              <a:lnSpc>
                <a:spcPct val="115000"/>
              </a:lnSpc>
              <a:spcBef>
                <a:spcPts val="0"/>
              </a:spcBef>
              <a:buClr>
                <a:schemeClr val="dk1"/>
              </a:buClr>
              <a:buSzPts val="1100"/>
              <a:buFont typeface="Arial"/>
              <a:buNone/>
            </a:pPr>
            <a:r>
              <a:rPr lang="en" sz="1400" b="1">
                <a:solidFill>
                  <a:srgbClr val="222222"/>
                </a:solidFill>
                <a:latin typeface="Roboto"/>
                <a:ea typeface="Roboto"/>
                <a:cs typeface="Roboto"/>
                <a:sym typeface="Roboto"/>
              </a:rPr>
              <a:t>Diana</a:t>
            </a:r>
          </a:p>
          <a:p>
            <a:pPr marL="0" lvl="0" indent="-69850" algn="just" rtl="0">
              <a:lnSpc>
                <a:spcPct val="115000"/>
              </a:lnSpc>
              <a:spcBef>
                <a:spcPts val="0"/>
              </a:spcBef>
              <a:buClr>
                <a:schemeClr val="dk1"/>
              </a:buClr>
              <a:buSzPts val="1100"/>
              <a:buFont typeface="Arial"/>
              <a:buNone/>
            </a:pPr>
            <a:r>
              <a:rPr lang="en" sz="1400" b="1">
                <a:solidFill>
                  <a:srgbClr val="222222"/>
                </a:solidFill>
                <a:latin typeface="Roboto"/>
                <a:ea typeface="Roboto"/>
                <a:cs typeface="Roboto"/>
                <a:sym typeface="Roboto"/>
              </a:rPr>
              <a:t>Farmers Market</a:t>
            </a:r>
          </a:p>
          <a:p>
            <a:pPr marL="0" lvl="0" indent="-69850" algn="just" rtl="0">
              <a:lnSpc>
                <a:spcPct val="115000"/>
              </a:lnSpc>
              <a:spcBef>
                <a:spcPts val="0"/>
              </a:spcBef>
              <a:buClr>
                <a:schemeClr val="dk1"/>
              </a:buClr>
              <a:buSzPts val="1100"/>
              <a:buFont typeface="Arial"/>
              <a:buNone/>
            </a:pPr>
            <a:r>
              <a:rPr lang="en" sz="1400">
                <a:solidFill>
                  <a:srgbClr val="222222"/>
                </a:solidFill>
                <a:latin typeface="Roboto"/>
                <a:ea typeface="Roboto"/>
                <a:cs typeface="Roboto"/>
                <a:sym typeface="Roboto"/>
              </a:rPr>
              <a:t>This page will be available from our home page and from our shop page. Here we will include the locations of our farmers Market in Illinois. It will talk more about the food deserts and the dates of availability in the FM.</a:t>
            </a:r>
          </a:p>
          <a:p>
            <a:pPr marL="0" lvl="0" indent="0">
              <a:spcBef>
                <a:spcPts val="0"/>
              </a:spcBef>
              <a:buNone/>
            </a:pPr>
            <a:endParaRPr>
              <a:solidFill>
                <a:srgbClr val="222222"/>
              </a:solidFill>
            </a:endParaRPr>
          </a:p>
          <a:p>
            <a:pPr marL="0" lvl="0" indent="-69850" algn="just" rtl="0">
              <a:lnSpc>
                <a:spcPct val="115000"/>
              </a:lnSpc>
              <a:spcBef>
                <a:spcPts val="0"/>
              </a:spcBef>
              <a:buClr>
                <a:schemeClr val="dk1"/>
              </a:buClr>
              <a:buSzPts val="1100"/>
              <a:buFont typeface="Arial"/>
              <a:buNone/>
            </a:pPr>
            <a:r>
              <a:rPr lang="en" sz="1400" b="1">
                <a:solidFill>
                  <a:srgbClr val="222222"/>
                </a:solidFill>
                <a:latin typeface="Roboto"/>
                <a:ea typeface="Roboto"/>
                <a:cs typeface="Roboto"/>
                <a:sym typeface="Roboto"/>
              </a:rPr>
              <a:t>Contact</a:t>
            </a:r>
          </a:p>
          <a:p>
            <a:pPr marL="0" lvl="0" indent="-69850" algn="just" rtl="0">
              <a:lnSpc>
                <a:spcPct val="115000"/>
              </a:lnSpc>
              <a:spcBef>
                <a:spcPts val="0"/>
              </a:spcBef>
              <a:buClr>
                <a:schemeClr val="dk1"/>
              </a:buClr>
              <a:buSzPts val="1100"/>
              <a:buFont typeface="Arial"/>
              <a:buNone/>
            </a:pPr>
            <a:r>
              <a:rPr lang="en" sz="1400">
                <a:solidFill>
                  <a:srgbClr val="222222"/>
                </a:solidFill>
                <a:latin typeface="Roboto"/>
                <a:ea typeface="Roboto"/>
                <a:cs typeface="Roboto"/>
                <a:sym typeface="Roboto"/>
              </a:rPr>
              <a:t>This section does not own a page by itself but is included at the bottom of the Home page and allows our customers to get in touch with us, share any comments, questions, or special requests regarding our Online store, Farmers Market, or inventory. We also provide our e-mail address for the ones that want to do it directly.</a:t>
            </a:r>
          </a:p>
          <a:p>
            <a:pPr marL="0" lvl="0" indent="-69850" algn="just" rtl="0">
              <a:lnSpc>
                <a:spcPct val="115000"/>
              </a:lnSpc>
              <a:spcBef>
                <a:spcPts val="0"/>
              </a:spcBef>
              <a:buClr>
                <a:schemeClr val="dk1"/>
              </a:buClr>
              <a:buSzPts val="1100"/>
              <a:buFont typeface="Arial"/>
              <a:buNone/>
            </a:pPr>
            <a:r>
              <a:rPr lang="en" sz="1400">
                <a:solidFill>
                  <a:srgbClr val="222222"/>
                </a:solidFill>
                <a:latin typeface="Roboto"/>
                <a:ea typeface="Roboto"/>
                <a:cs typeface="Roboto"/>
                <a:sym typeface="Roboto"/>
              </a:rPr>
              <a:t>Besides the contact features, we present a link to our Social Media Profiles, to engage with our customers, affiliates, donors, partners, and future customers.</a:t>
            </a:r>
          </a:p>
          <a:p>
            <a:pPr marL="0" lvl="0" indent="0" rtl="0">
              <a:lnSpc>
                <a:spcPct val="115000"/>
              </a:lnSpc>
              <a:spcBef>
                <a:spcPts val="0"/>
              </a:spcBef>
              <a:spcAft>
                <a:spcPts val="1600"/>
              </a:spcAft>
              <a:buNone/>
            </a:pPr>
            <a:endParaRPr sz="1400">
              <a:solidFill>
                <a:srgbClr val="222222"/>
              </a:solidFill>
              <a:latin typeface="Roboto"/>
              <a:ea typeface="Roboto"/>
              <a:cs typeface="Roboto"/>
              <a:sym typeface="Roboto"/>
            </a:endParaRPr>
          </a:p>
          <a:p>
            <a:pPr marL="0" lvl="0" indent="0">
              <a:spcBef>
                <a:spcPts val="0"/>
              </a:spcBef>
              <a:buNone/>
            </a:pPr>
            <a:endParaRPr/>
          </a:p>
        </p:txBody>
      </p:sp>
    </p:spTree>
    <p:extLst>
      <p:ext uri="{BB962C8B-B14F-4D97-AF65-F5344CB8AC3E}">
        <p14:creationId xmlns:p14="http://schemas.microsoft.com/office/powerpoint/2010/main" val="2235215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 Diana</a:t>
            </a:r>
          </a:p>
          <a:p>
            <a:pPr marL="0" lvl="0" indent="0">
              <a:spcBef>
                <a:spcPts val="0"/>
              </a:spcBef>
              <a:buNone/>
            </a:pPr>
            <a:r>
              <a:rPr lang="en" sz="1400" b="1">
                <a:solidFill>
                  <a:srgbClr val="E8843C"/>
                </a:solidFill>
                <a:latin typeface="Roboto"/>
                <a:ea typeface="Roboto"/>
                <a:cs typeface="Roboto"/>
                <a:sym typeface="Roboto"/>
              </a:rPr>
              <a:t>Header</a:t>
            </a:r>
          </a:p>
          <a:p>
            <a:pPr marL="0" lvl="0" indent="0" algn="just" rtl="0">
              <a:lnSpc>
                <a:spcPct val="115000"/>
              </a:lnSpc>
              <a:spcBef>
                <a:spcPts val="0"/>
              </a:spcBef>
              <a:buNone/>
            </a:pPr>
            <a:r>
              <a:rPr lang="en" sz="1400">
                <a:solidFill>
                  <a:srgbClr val="434343"/>
                </a:solidFill>
                <a:latin typeface="Roboto"/>
                <a:ea typeface="Roboto"/>
                <a:cs typeface="Roboto"/>
                <a:sym typeface="Roboto"/>
              </a:rPr>
              <a:t>This header remains the same along all the pages. First, the Home button that will bring flexibility of navigation, and the shop access next to the shopping cart. Our social media will be accessible from every page as well.</a:t>
            </a:r>
          </a:p>
          <a:p>
            <a:pPr marL="0" lvl="0" indent="0" algn="just" rtl="0">
              <a:lnSpc>
                <a:spcPct val="115000"/>
              </a:lnSpc>
              <a:spcBef>
                <a:spcPts val="0"/>
              </a:spcBef>
              <a:buNone/>
            </a:pPr>
            <a:r>
              <a:rPr lang="en" sz="1400" b="1">
                <a:solidFill>
                  <a:srgbClr val="E8843C"/>
                </a:solidFill>
                <a:latin typeface="Roboto"/>
                <a:ea typeface="Roboto"/>
                <a:cs typeface="Roboto"/>
                <a:sym typeface="Roboto"/>
              </a:rPr>
              <a:t>Display of products</a:t>
            </a:r>
          </a:p>
          <a:p>
            <a:pPr marL="0" lvl="0" indent="0" algn="just" rtl="0">
              <a:lnSpc>
                <a:spcPct val="115000"/>
              </a:lnSpc>
              <a:spcBef>
                <a:spcPts val="0"/>
              </a:spcBef>
              <a:buNone/>
            </a:pPr>
            <a:r>
              <a:rPr lang="en" sz="1400">
                <a:solidFill>
                  <a:srgbClr val="434343"/>
                </a:solidFill>
                <a:latin typeface="Roboto"/>
                <a:ea typeface="Roboto"/>
                <a:cs typeface="Roboto"/>
                <a:sym typeface="Roboto"/>
              </a:rPr>
              <a:t>We aim to bring an easy shopping experience for our customers, that is why we are not planning to create a subscription. We pretend to eliminate this extra step to attract more customers.</a:t>
            </a:r>
          </a:p>
          <a:p>
            <a:pPr marL="0" lvl="0" indent="0" algn="just" rtl="0">
              <a:lnSpc>
                <a:spcPct val="115000"/>
              </a:lnSpc>
              <a:spcBef>
                <a:spcPts val="0"/>
              </a:spcBef>
              <a:buNone/>
            </a:pPr>
            <a:endParaRPr sz="1400" b="1">
              <a:solidFill>
                <a:srgbClr val="434343"/>
              </a:solidFill>
              <a:latin typeface="Roboto"/>
              <a:ea typeface="Roboto"/>
              <a:cs typeface="Roboto"/>
              <a:sym typeface="Roboto"/>
            </a:endParaRPr>
          </a:p>
          <a:p>
            <a:pPr marL="0" lvl="0" indent="-69850" algn="just" rtl="0">
              <a:lnSpc>
                <a:spcPct val="115000"/>
              </a:lnSpc>
              <a:spcBef>
                <a:spcPts val="0"/>
              </a:spcBef>
              <a:buClr>
                <a:schemeClr val="dk1"/>
              </a:buClr>
              <a:buSzPts val="1100"/>
              <a:buFont typeface="Arial"/>
              <a:buNone/>
            </a:pPr>
            <a:endParaRPr sz="1400">
              <a:solidFill>
                <a:srgbClr val="434343"/>
              </a:solidFill>
              <a:latin typeface="Roboto"/>
              <a:ea typeface="Roboto"/>
              <a:cs typeface="Roboto"/>
              <a:sym typeface="Roboto"/>
            </a:endParaRPr>
          </a:p>
          <a:p>
            <a:pPr marL="0" lvl="0" indent="0">
              <a:spcBef>
                <a:spcPts val="0"/>
              </a:spcBef>
              <a:buNone/>
            </a:pPr>
            <a:endParaRPr>
              <a:solidFill>
                <a:srgbClr val="434343"/>
              </a:solidFill>
            </a:endParaRPr>
          </a:p>
        </p:txBody>
      </p:sp>
    </p:spTree>
    <p:extLst>
      <p:ext uri="{BB962C8B-B14F-4D97-AF65-F5344CB8AC3E}">
        <p14:creationId xmlns:p14="http://schemas.microsoft.com/office/powerpoint/2010/main" val="4112824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Imani</a:t>
            </a:r>
          </a:p>
        </p:txBody>
      </p:sp>
    </p:spTree>
    <p:extLst>
      <p:ext uri="{BB962C8B-B14F-4D97-AF65-F5344CB8AC3E}">
        <p14:creationId xmlns:p14="http://schemas.microsoft.com/office/powerpoint/2010/main" val="1955256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Betty</a:t>
            </a:r>
          </a:p>
        </p:txBody>
      </p:sp>
    </p:spTree>
    <p:extLst>
      <p:ext uri="{BB962C8B-B14F-4D97-AF65-F5344CB8AC3E}">
        <p14:creationId xmlns:p14="http://schemas.microsoft.com/office/powerpoint/2010/main" val="1063812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Duaa</a:t>
            </a:r>
          </a:p>
        </p:txBody>
      </p:sp>
    </p:spTree>
    <p:extLst>
      <p:ext uri="{BB962C8B-B14F-4D97-AF65-F5344CB8AC3E}">
        <p14:creationId xmlns:p14="http://schemas.microsoft.com/office/powerpoint/2010/main" val="138451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Imani</a:t>
            </a:r>
          </a:p>
        </p:txBody>
      </p:sp>
    </p:spTree>
    <p:extLst>
      <p:ext uri="{BB962C8B-B14F-4D97-AF65-F5344CB8AC3E}">
        <p14:creationId xmlns:p14="http://schemas.microsoft.com/office/powerpoint/2010/main" val="845280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Diana</a:t>
            </a:r>
          </a:p>
        </p:txBody>
      </p:sp>
    </p:spTree>
    <p:extLst>
      <p:ext uri="{BB962C8B-B14F-4D97-AF65-F5344CB8AC3E}">
        <p14:creationId xmlns:p14="http://schemas.microsoft.com/office/powerpoint/2010/main" val="3563395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298527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lgn="just" rtl="0">
              <a:lnSpc>
                <a:spcPct val="115000"/>
              </a:lnSpc>
              <a:spcBef>
                <a:spcPts val="0"/>
              </a:spcBef>
              <a:spcAft>
                <a:spcPts val="800"/>
              </a:spcAft>
              <a:buClr>
                <a:schemeClr val="dk1"/>
              </a:buClr>
              <a:buSzPts val="1100"/>
              <a:buFont typeface="Arial"/>
              <a:buNone/>
            </a:pPr>
            <a:r>
              <a:rPr lang="en" sz="1400">
                <a:latin typeface="Roboto"/>
                <a:ea typeface="Roboto"/>
                <a:cs typeface="Roboto"/>
                <a:sym typeface="Roboto"/>
              </a:rPr>
              <a:t>Betty</a:t>
            </a:r>
          </a:p>
          <a:p>
            <a:pPr marL="0" lvl="0" indent="-69850" algn="just" rtl="0">
              <a:lnSpc>
                <a:spcPct val="115000"/>
              </a:lnSpc>
              <a:spcBef>
                <a:spcPts val="0"/>
              </a:spcBef>
              <a:spcAft>
                <a:spcPts val="800"/>
              </a:spcAft>
              <a:buClr>
                <a:schemeClr val="dk1"/>
              </a:buClr>
              <a:buSzPts val="1100"/>
              <a:buFont typeface="Arial"/>
              <a:buNone/>
            </a:pPr>
            <a:r>
              <a:rPr lang="en" sz="1400">
                <a:latin typeface="Roboto"/>
                <a:ea typeface="Roboto"/>
                <a:cs typeface="Roboto"/>
                <a:sym typeface="Roboto"/>
              </a:rPr>
              <a:t>and those who are interested in building a sustainable food system.</a:t>
            </a:r>
            <a:r>
              <a:rPr lang="en" sz="1400">
                <a:solidFill>
                  <a:schemeClr val="lt2"/>
                </a:solidFill>
                <a:latin typeface="Roboto"/>
                <a:ea typeface="Roboto"/>
                <a:cs typeface="Roboto"/>
                <a:sym typeface="Roboto"/>
              </a:rPr>
              <a:t> </a:t>
            </a:r>
          </a:p>
          <a:p>
            <a:pPr marL="0" lvl="0" indent="-69850" algn="just" rtl="0">
              <a:lnSpc>
                <a:spcPct val="115000"/>
              </a:lnSpc>
              <a:spcBef>
                <a:spcPts val="0"/>
              </a:spcBef>
              <a:spcAft>
                <a:spcPts val="800"/>
              </a:spcAft>
              <a:buClr>
                <a:schemeClr val="dk1"/>
              </a:buClr>
              <a:buSzPts val="1100"/>
              <a:buFont typeface="Arial"/>
              <a:buNone/>
            </a:pPr>
            <a:r>
              <a:rPr lang="en" sz="1500">
                <a:latin typeface="Times New Roman"/>
                <a:ea typeface="Times New Roman"/>
                <a:cs typeface="Times New Roman"/>
                <a:sym typeface="Times New Roman"/>
              </a:rPr>
              <a:t>UFN is a social enterprise organization. Our main focus is to increase food security in Chicago while improving nutrition and reducing poverty.  We, operate to serve discarded or “ugly” produce at a discount in neighborhoods with little access to fresh, healthy food mainly and those who are interested in building a sustainable food system. Our phone application and web as well as our stands in the poor neighborhoods of Chicago will make us available to provide our customer with different options of fruits and vegetable, which is at affordable prices</a:t>
            </a:r>
          </a:p>
          <a:p>
            <a:pPr marL="0" lvl="0" indent="0">
              <a:spcBef>
                <a:spcPts val="0"/>
              </a:spcBef>
              <a:buNone/>
            </a:pPr>
            <a:endParaRPr/>
          </a:p>
        </p:txBody>
      </p:sp>
    </p:spTree>
    <p:extLst>
      <p:ext uri="{BB962C8B-B14F-4D97-AF65-F5344CB8AC3E}">
        <p14:creationId xmlns:p14="http://schemas.microsoft.com/office/powerpoint/2010/main" val="4028122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Betty</a:t>
            </a:r>
          </a:p>
        </p:txBody>
      </p:sp>
    </p:spTree>
    <p:extLst>
      <p:ext uri="{BB962C8B-B14F-4D97-AF65-F5344CB8AC3E}">
        <p14:creationId xmlns:p14="http://schemas.microsoft.com/office/powerpoint/2010/main" val="3580506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Duaa</a:t>
            </a:r>
          </a:p>
        </p:txBody>
      </p:sp>
    </p:spTree>
    <p:extLst>
      <p:ext uri="{BB962C8B-B14F-4D97-AF65-F5344CB8AC3E}">
        <p14:creationId xmlns:p14="http://schemas.microsoft.com/office/powerpoint/2010/main" val="3206360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Duaa</a:t>
            </a:r>
          </a:p>
        </p:txBody>
      </p:sp>
    </p:spTree>
    <p:extLst>
      <p:ext uri="{BB962C8B-B14F-4D97-AF65-F5344CB8AC3E}">
        <p14:creationId xmlns:p14="http://schemas.microsoft.com/office/powerpoint/2010/main" val="1575210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Diana</a:t>
            </a:r>
          </a:p>
        </p:txBody>
      </p:sp>
    </p:spTree>
    <p:extLst>
      <p:ext uri="{BB962C8B-B14F-4D97-AF65-F5344CB8AC3E}">
        <p14:creationId xmlns:p14="http://schemas.microsoft.com/office/powerpoint/2010/main" val="1707373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 Diana</a:t>
            </a:r>
          </a:p>
          <a:p>
            <a:pPr marL="0" lvl="0" indent="0" rtl="0">
              <a:spcBef>
                <a:spcPts val="0"/>
              </a:spcBef>
              <a:buNone/>
            </a:pPr>
            <a:r>
              <a:rPr lang="en" sz="1400">
                <a:latin typeface="Roboto"/>
                <a:ea typeface="Roboto"/>
                <a:cs typeface="Roboto"/>
                <a:sym typeface="Roboto"/>
              </a:rPr>
              <a:t>Our web strategy consist on having a website that presents our business mission, vision, as a solution to the problem of food waste and food desert in Chicago; it also presents our products to our potential customers. Additionally, we will launch an app to present our available products and deliver them to our customers (?) We intend to be a digital business without a Warehouse (?) to reduce costs and increase profit.</a:t>
            </a:r>
          </a:p>
          <a:p>
            <a:pPr marL="0" lvl="0" indent="0" algn="just" rtl="0">
              <a:lnSpc>
                <a:spcPct val="115000"/>
              </a:lnSpc>
              <a:spcBef>
                <a:spcPts val="0"/>
              </a:spcBef>
              <a:buNone/>
            </a:pPr>
            <a:endParaRPr sz="1400" b="1">
              <a:latin typeface="Roboto"/>
              <a:ea typeface="Roboto"/>
              <a:cs typeface="Roboto"/>
              <a:sym typeface="Roboto"/>
            </a:endParaRPr>
          </a:p>
          <a:p>
            <a:pPr marL="0" lvl="0" indent="0" algn="just" rtl="0">
              <a:lnSpc>
                <a:spcPct val="115000"/>
              </a:lnSpc>
              <a:spcBef>
                <a:spcPts val="0"/>
              </a:spcBef>
              <a:buNone/>
            </a:pPr>
            <a:r>
              <a:rPr lang="en" sz="1400" b="1">
                <a:latin typeface="Roboto"/>
                <a:ea typeface="Roboto"/>
                <a:cs typeface="Roboto"/>
                <a:sym typeface="Roboto"/>
              </a:rPr>
              <a:t>Social Media:</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Facebook</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Twitter</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Instagram</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Snapchat</a:t>
            </a:r>
          </a:p>
          <a:p>
            <a:pPr marL="457200" lvl="0" indent="-317500" algn="just" rtl="0">
              <a:lnSpc>
                <a:spcPct val="115000"/>
              </a:lnSpc>
              <a:spcBef>
                <a:spcPts val="0"/>
              </a:spcBef>
              <a:buClr>
                <a:srgbClr val="000000"/>
              </a:buClr>
              <a:buSzPts val="1400"/>
              <a:buFont typeface="Roboto"/>
              <a:buChar char="●"/>
            </a:pPr>
            <a:r>
              <a:rPr lang="en" sz="1400">
                <a:latin typeface="Roboto"/>
                <a:ea typeface="Roboto"/>
                <a:cs typeface="Roboto"/>
                <a:sym typeface="Roboto"/>
              </a:rPr>
              <a:t>YouTube</a:t>
            </a:r>
          </a:p>
          <a:p>
            <a:pPr marL="0" lvl="0" indent="0" algn="just" rtl="0">
              <a:lnSpc>
                <a:spcPct val="115000"/>
              </a:lnSpc>
              <a:spcBef>
                <a:spcPts val="0"/>
              </a:spcBef>
              <a:buNone/>
            </a:pPr>
            <a:endParaRPr sz="1400">
              <a:latin typeface="Roboto"/>
              <a:ea typeface="Roboto"/>
              <a:cs typeface="Roboto"/>
              <a:sym typeface="Roboto"/>
            </a:endParaRPr>
          </a:p>
          <a:p>
            <a:pPr marL="0" lvl="0" indent="0">
              <a:spcBef>
                <a:spcPts val="0"/>
              </a:spcBef>
              <a:buNone/>
            </a:pPr>
            <a:endParaRPr/>
          </a:p>
        </p:txBody>
      </p:sp>
    </p:spTree>
    <p:extLst>
      <p:ext uri="{BB962C8B-B14F-4D97-AF65-F5344CB8AC3E}">
        <p14:creationId xmlns:p14="http://schemas.microsoft.com/office/powerpoint/2010/main" val="1539319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Imani</a:t>
            </a:r>
          </a:p>
        </p:txBody>
      </p:sp>
    </p:spTree>
    <p:extLst>
      <p:ext uri="{BB962C8B-B14F-4D97-AF65-F5344CB8AC3E}">
        <p14:creationId xmlns:p14="http://schemas.microsoft.com/office/powerpoint/2010/main" val="3598854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flipH="1">
            <a:off x="8246400" y="4245925"/>
            <a:ext cx="897600" cy="897600"/>
          </a:xfrm>
          <a:prstGeom prst="rtTriangle">
            <a:avLst/>
          </a:prstGeom>
          <a:solidFill>
            <a:schemeClr val="lt1"/>
          </a:solidFill>
          <a:ln>
            <a:noFill/>
          </a:ln>
        </p:spPr>
        <p:txBody>
          <a:bodyPr wrap="square" lIns="91425" tIns="91425" rIns="91425" bIns="91425" anchor="ctr" anchorCtr="0">
            <a:noAutofit/>
          </a:bodyPr>
          <a:lstStyle/>
          <a:p>
            <a:pPr marL="0" lvl="0" indent="0">
              <a:spcBef>
                <a:spcPts val="0"/>
              </a:spcBef>
              <a:buNone/>
            </a:pPr>
            <a:endParaRPr/>
          </a:p>
        </p:txBody>
      </p:sp>
      <p:sp>
        <p:nvSpPr>
          <p:cNvPr id="11" name="Shape 11"/>
          <p:cNvSpPr/>
          <p:nvPr/>
        </p:nvSpPr>
        <p:spPr>
          <a:xfrm flipH="1">
            <a:off x="8246400" y="4245875"/>
            <a:ext cx="897600" cy="897600"/>
          </a:xfrm>
          <a:prstGeom prst="round1Rect">
            <a:avLst>
              <a:gd name="adj" fmla="val 16667"/>
            </a:avLst>
          </a:prstGeom>
          <a:solidFill>
            <a:schemeClr val="lt1">
              <a:alpha val="68080"/>
            </a:schemeClr>
          </a:solidFill>
          <a:ln>
            <a:noFill/>
          </a:ln>
        </p:spPr>
        <p:txBody>
          <a:bodyPr wrap="square" lIns="91425" tIns="91425" rIns="91425" bIns="91425" anchor="ctr" anchorCtr="0">
            <a:noAutofit/>
          </a:bodyPr>
          <a:lstStyle/>
          <a:p>
            <a:pPr marL="0" lvl="0" indent="0">
              <a:spcBef>
                <a:spcPts val="0"/>
              </a:spcBef>
              <a:buNone/>
            </a:pPr>
            <a:endParaRPr/>
          </a:p>
        </p:txBody>
      </p:sp>
      <p:sp>
        <p:nvSpPr>
          <p:cNvPr id="12" name="Shape 12"/>
          <p:cNvSpPr txBox="1">
            <a:spLocks noGrp="1"/>
          </p:cNvSpPr>
          <p:nvPr>
            <p:ph type="ctrTitle"/>
          </p:nvPr>
        </p:nvSpPr>
        <p:spPr>
          <a:xfrm>
            <a:off x="390525" y="1819275"/>
            <a:ext cx="8222100" cy="933600"/>
          </a:xfrm>
          <a:prstGeom prst="rect">
            <a:avLst/>
          </a:prstGeom>
        </p:spPr>
        <p:txBody>
          <a:bodyPr wrap="square" lIns="91425" tIns="91425" rIns="91425" bIns="91425" anchor="b" anchorCtr="0"/>
          <a:lstStyle>
            <a:lvl1pPr lvl="0" rtl="0">
              <a:spcBef>
                <a:spcPts val="0"/>
              </a:spcBef>
              <a:buSzPts val="4800"/>
              <a:buNone/>
              <a:defRPr sz="4800"/>
            </a:lvl1pPr>
            <a:lvl2pPr lvl="1" rtl="0">
              <a:spcBef>
                <a:spcPts val="0"/>
              </a:spcBef>
              <a:buSzPts val="4800"/>
              <a:buNone/>
              <a:defRPr sz="4800"/>
            </a:lvl2pPr>
            <a:lvl3pPr lvl="2" rtl="0">
              <a:spcBef>
                <a:spcPts val="0"/>
              </a:spcBef>
              <a:buSzPts val="4800"/>
              <a:buNone/>
              <a:defRPr sz="4800"/>
            </a:lvl3pPr>
            <a:lvl4pPr lvl="3" rtl="0">
              <a:spcBef>
                <a:spcPts val="0"/>
              </a:spcBef>
              <a:buSzPts val="4800"/>
              <a:buNone/>
              <a:defRPr sz="4800"/>
            </a:lvl4pPr>
            <a:lvl5pPr lvl="4" rtl="0">
              <a:spcBef>
                <a:spcPts val="0"/>
              </a:spcBef>
              <a:buSzPts val="4800"/>
              <a:buNone/>
              <a:defRPr sz="4800"/>
            </a:lvl5pPr>
            <a:lvl6pPr lvl="5" rtl="0">
              <a:spcBef>
                <a:spcPts val="0"/>
              </a:spcBef>
              <a:buSzPts val="4800"/>
              <a:buNone/>
              <a:defRPr sz="4800"/>
            </a:lvl6pPr>
            <a:lvl7pPr lvl="6" rtl="0">
              <a:spcBef>
                <a:spcPts val="0"/>
              </a:spcBef>
              <a:buSzPts val="4800"/>
              <a:buNone/>
              <a:defRPr sz="4800"/>
            </a:lvl7pPr>
            <a:lvl8pPr lvl="7" rtl="0">
              <a:spcBef>
                <a:spcPts val="0"/>
              </a:spcBef>
              <a:buSzPts val="4800"/>
              <a:buNone/>
              <a:defRPr sz="4800"/>
            </a:lvl8pPr>
            <a:lvl9pPr lvl="8" rtl="0">
              <a:spcBef>
                <a:spcPts val="0"/>
              </a:spcBef>
              <a:buSzPts val="4800"/>
              <a:buNone/>
              <a:defRPr sz="4800"/>
            </a:lvl9pPr>
          </a:lstStyle>
          <a:p>
            <a:endParaRPr/>
          </a:p>
        </p:txBody>
      </p:sp>
      <p:sp>
        <p:nvSpPr>
          <p:cNvPr id="13" name="Shape 13"/>
          <p:cNvSpPr txBox="1">
            <a:spLocks noGrp="1"/>
          </p:cNvSpPr>
          <p:nvPr>
            <p:ph type="subTitle" idx="1"/>
          </p:nvPr>
        </p:nvSpPr>
        <p:spPr>
          <a:xfrm>
            <a:off x="390525" y="2789130"/>
            <a:ext cx="8222100" cy="432900"/>
          </a:xfrm>
          <a:prstGeom prst="rect">
            <a:avLst/>
          </a:prstGeom>
        </p:spPr>
        <p:txBody>
          <a:bodyPr wrap="square" lIns="91425" tIns="91425" rIns="91425" bIns="91425" anchor="t" anchorCtr="0"/>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Shape 14"/>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accent4"/>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5500" y="1258525"/>
            <a:ext cx="8222100" cy="1963500"/>
          </a:xfrm>
          <a:prstGeom prst="rect">
            <a:avLst/>
          </a:prstGeom>
        </p:spPr>
        <p:txBody>
          <a:bodyPr wrap="square" lIns="91425" tIns="91425" rIns="91425" bIns="91425" anchor="b" anchorCtr="0"/>
          <a:lstStyle>
            <a:lvl1pPr lvl="0" algn="ctr" rtl="0">
              <a:spcBef>
                <a:spcPts val="0"/>
              </a:spcBef>
              <a:buClr>
                <a:schemeClr val="dk2"/>
              </a:buClr>
              <a:buSzPts val="12000"/>
              <a:buNone/>
              <a:defRPr sz="12000">
                <a:solidFill>
                  <a:schemeClr val="dk2"/>
                </a:solidFill>
              </a:defRPr>
            </a:lvl1pPr>
            <a:lvl2pPr lvl="1" algn="ctr" rtl="0">
              <a:spcBef>
                <a:spcPts val="0"/>
              </a:spcBef>
              <a:buClr>
                <a:schemeClr val="dk2"/>
              </a:buClr>
              <a:buSzPts val="12000"/>
              <a:buNone/>
              <a:defRPr sz="12000">
                <a:solidFill>
                  <a:schemeClr val="dk2"/>
                </a:solidFill>
              </a:defRPr>
            </a:lvl2pPr>
            <a:lvl3pPr lvl="2" algn="ctr" rtl="0">
              <a:spcBef>
                <a:spcPts val="0"/>
              </a:spcBef>
              <a:buClr>
                <a:schemeClr val="dk2"/>
              </a:buClr>
              <a:buSzPts val="12000"/>
              <a:buNone/>
              <a:defRPr sz="12000">
                <a:solidFill>
                  <a:schemeClr val="dk2"/>
                </a:solidFill>
              </a:defRPr>
            </a:lvl3pPr>
            <a:lvl4pPr lvl="3" algn="ctr" rtl="0">
              <a:spcBef>
                <a:spcPts val="0"/>
              </a:spcBef>
              <a:buClr>
                <a:schemeClr val="dk2"/>
              </a:buClr>
              <a:buSzPts val="12000"/>
              <a:buNone/>
              <a:defRPr sz="12000">
                <a:solidFill>
                  <a:schemeClr val="dk2"/>
                </a:solidFill>
              </a:defRPr>
            </a:lvl4pPr>
            <a:lvl5pPr lvl="4" algn="ctr" rtl="0">
              <a:spcBef>
                <a:spcPts val="0"/>
              </a:spcBef>
              <a:buClr>
                <a:schemeClr val="dk2"/>
              </a:buClr>
              <a:buSzPts val="12000"/>
              <a:buNone/>
              <a:defRPr sz="12000">
                <a:solidFill>
                  <a:schemeClr val="dk2"/>
                </a:solidFill>
              </a:defRPr>
            </a:lvl5pPr>
            <a:lvl6pPr lvl="5" algn="ctr" rtl="0">
              <a:spcBef>
                <a:spcPts val="0"/>
              </a:spcBef>
              <a:buClr>
                <a:schemeClr val="dk2"/>
              </a:buClr>
              <a:buSzPts val="12000"/>
              <a:buNone/>
              <a:defRPr sz="12000">
                <a:solidFill>
                  <a:schemeClr val="dk2"/>
                </a:solidFill>
              </a:defRPr>
            </a:lvl6pPr>
            <a:lvl7pPr lvl="6" algn="ctr" rtl="0">
              <a:spcBef>
                <a:spcPts val="0"/>
              </a:spcBef>
              <a:buClr>
                <a:schemeClr val="dk2"/>
              </a:buClr>
              <a:buSzPts val="12000"/>
              <a:buNone/>
              <a:defRPr sz="12000">
                <a:solidFill>
                  <a:schemeClr val="dk2"/>
                </a:solidFill>
              </a:defRPr>
            </a:lvl7pPr>
            <a:lvl8pPr lvl="7" algn="ctr" rtl="0">
              <a:spcBef>
                <a:spcPts val="0"/>
              </a:spcBef>
              <a:buClr>
                <a:schemeClr val="dk2"/>
              </a:buClr>
              <a:buSzPts val="12000"/>
              <a:buNone/>
              <a:defRPr sz="12000">
                <a:solidFill>
                  <a:schemeClr val="dk2"/>
                </a:solidFill>
              </a:defRPr>
            </a:lvl8pPr>
            <a:lvl9pPr lvl="8" algn="ctr" rtl="0">
              <a:spcBef>
                <a:spcPts val="0"/>
              </a:spcBef>
              <a:buClr>
                <a:schemeClr val="dk2"/>
              </a:buClr>
              <a:buSzPts val="12000"/>
              <a:buNone/>
              <a:defRPr sz="12000">
                <a:solidFill>
                  <a:schemeClr val="dk2"/>
                </a:solidFill>
              </a:defRPr>
            </a:lvl9pPr>
          </a:lstStyle>
          <a:p>
            <a:endParaRPr/>
          </a:p>
        </p:txBody>
      </p:sp>
      <p:sp>
        <p:nvSpPr>
          <p:cNvPr id="59" name="Shape 59"/>
          <p:cNvSpPr txBox="1">
            <a:spLocks noGrp="1"/>
          </p:cNvSpPr>
          <p:nvPr>
            <p:ph type="body" idx="1"/>
          </p:nvPr>
        </p:nvSpPr>
        <p:spPr>
          <a:xfrm>
            <a:off x="475500" y="3304625"/>
            <a:ext cx="8222100" cy="1300800"/>
          </a:xfrm>
          <a:prstGeom prst="rect">
            <a:avLst/>
          </a:prstGeom>
        </p:spPr>
        <p:txBody>
          <a:bodyPr wrap="square" lIns="91425" tIns="91425" rIns="91425" bIns="91425" anchor="t" anchorCtr="0"/>
          <a:lstStyle>
            <a:lvl1pPr lvl="0" algn="ctr" rtl="0">
              <a:spcBef>
                <a:spcPts val="0"/>
              </a:spcBef>
              <a:buSzPts val="1800"/>
              <a:buChar char="●"/>
              <a:defRPr/>
            </a:lvl1pPr>
            <a:lvl2pPr lvl="1" algn="ctr" rtl="0">
              <a:spcBef>
                <a:spcPts val="0"/>
              </a:spcBef>
              <a:buSzPts val="1400"/>
              <a:buChar char="○"/>
              <a:defRPr/>
            </a:lvl2pPr>
            <a:lvl3pPr lvl="2" algn="ctr" rtl="0">
              <a:spcBef>
                <a:spcPts val="0"/>
              </a:spcBef>
              <a:buSzPts val="1400"/>
              <a:buChar char="■"/>
              <a:defRPr/>
            </a:lvl3pPr>
            <a:lvl4pPr lvl="3" algn="ctr" rtl="0">
              <a:spcBef>
                <a:spcPts val="0"/>
              </a:spcBef>
              <a:buSzPts val="1400"/>
              <a:buChar char="●"/>
              <a:defRPr/>
            </a:lvl4pPr>
            <a:lvl5pPr lvl="4" algn="ctr" rtl="0">
              <a:spcBef>
                <a:spcPts val="0"/>
              </a:spcBef>
              <a:buSzPts val="1400"/>
              <a:buChar char="○"/>
              <a:defRPr/>
            </a:lvl5pPr>
            <a:lvl6pPr lvl="5" algn="ctr" rtl="0">
              <a:spcBef>
                <a:spcPts val="0"/>
              </a:spcBef>
              <a:buSzPts val="1400"/>
              <a:buChar char="■"/>
              <a:defRPr/>
            </a:lvl6pPr>
            <a:lvl7pPr lvl="6" algn="ctr" rtl="0">
              <a:spcBef>
                <a:spcPts val="0"/>
              </a:spcBef>
              <a:buSzPts val="1400"/>
              <a:buChar char="●"/>
              <a:defRPr/>
            </a:lvl7pPr>
            <a:lvl8pPr lvl="7" algn="ctr" rtl="0">
              <a:spcBef>
                <a:spcPts val="0"/>
              </a:spcBef>
              <a:buSzPts val="1400"/>
              <a:buChar char="○"/>
              <a:defRPr/>
            </a:lvl8pPr>
            <a:lvl9pPr lvl="8" algn="ctr" rtl="0">
              <a:spcBef>
                <a:spcPts val="0"/>
              </a:spcBef>
              <a:buSzPts val="1400"/>
              <a:buChar char="■"/>
              <a:defRPr/>
            </a:lvl9pPr>
          </a:lstStyle>
          <a:p>
            <a:endParaRPr/>
          </a:p>
        </p:txBody>
      </p:sp>
      <p:sp>
        <p:nvSpPr>
          <p:cNvPr id="60" name="Shape 60"/>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60950" y="2065350"/>
            <a:ext cx="8222100" cy="1012800"/>
          </a:xfrm>
          <a:prstGeom prst="rect">
            <a:avLst/>
          </a:prstGeom>
        </p:spPr>
        <p:txBody>
          <a:bodyPr wrap="square" lIns="91425" tIns="91425" rIns="91425" bIns="91425" anchor="ctr" anchorCtr="0"/>
          <a:lstStyle>
            <a:lvl1pPr lvl="0" rtl="0">
              <a:spcBef>
                <a:spcPts val="0"/>
              </a:spcBef>
              <a:buSzPts val="4200"/>
              <a:buNone/>
              <a:defRPr sz="4200"/>
            </a:lvl1pPr>
            <a:lvl2pPr lvl="1" rtl="0">
              <a:spcBef>
                <a:spcPts val="0"/>
              </a:spcBef>
              <a:buSzPts val="4200"/>
              <a:buNone/>
              <a:defRPr sz="4200"/>
            </a:lvl2pPr>
            <a:lvl3pPr lvl="2" rtl="0">
              <a:spcBef>
                <a:spcPts val="0"/>
              </a:spcBef>
              <a:buSzPts val="4200"/>
              <a:buNone/>
              <a:defRPr sz="4200"/>
            </a:lvl3pPr>
            <a:lvl4pPr lvl="3" rtl="0">
              <a:spcBef>
                <a:spcPts val="0"/>
              </a:spcBef>
              <a:buSzPts val="4200"/>
              <a:buNone/>
              <a:defRPr sz="4200"/>
            </a:lvl4pPr>
            <a:lvl5pPr lvl="4" rtl="0">
              <a:spcBef>
                <a:spcPts val="0"/>
              </a:spcBef>
              <a:buSzPts val="4200"/>
              <a:buNone/>
              <a:defRPr sz="4200"/>
            </a:lvl5pPr>
            <a:lvl6pPr lvl="5" rtl="0">
              <a:spcBef>
                <a:spcPts val="0"/>
              </a:spcBef>
              <a:buSzPts val="4200"/>
              <a:buNone/>
              <a:defRPr sz="4200"/>
            </a:lvl6pPr>
            <a:lvl7pPr lvl="6" rtl="0">
              <a:spcBef>
                <a:spcPts val="0"/>
              </a:spcBef>
              <a:buSzPts val="4200"/>
              <a:buNone/>
              <a:defRPr sz="4200"/>
            </a:lvl7pPr>
            <a:lvl8pPr lvl="7" rtl="0">
              <a:spcBef>
                <a:spcPts val="0"/>
              </a:spcBef>
              <a:buSzPts val="4200"/>
              <a:buNone/>
              <a:defRPr sz="4200"/>
            </a:lvl8pPr>
            <a:lvl9pPr lvl="8" rtl="0">
              <a:spcBef>
                <a:spcPts val="0"/>
              </a:spcBef>
              <a:buSzPts val="4200"/>
              <a:buNone/>
              <a:defRPr sz="4200"/>
            </a:lvl9pPr>
          </a:lstStyle>
          <a:p>
            <a:endParaRPr/>
          </a:p>
        </p:txBody>
      </p:sp>
      <p:sp>
        <p:nvSpPr>
          <p:cNvPr id="17" name="Shape 17"/>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rot="10800000" flipH="1">
            <a:off x="0" y="1686000"/>
            <a:ext cx="9144000" cy="3457500"/>
          </a:xfrm>
          <a:prstGeom prst="rect">
            <a:avLst/>
          </a:prstGeom>
          <a:solidFill>
            <a:schemeClr val="accent4"/>
          </a:solidFill>
          <a:ln>
            <a:noFill/>
          </a:ln>
        </p:spPr>
        <p:txBody>
          <a:bodyPr wrap="square" lIns="91425" tIns="91425" rIns="91425" bIns="91425" anchor="ctr" anchorCtr="0">
            <a:noAutofit/>
          </a:bodyPr>
          <a:lstStyle/>
          <a:p>
            <a:pPr marL="0" lvl="0" indent="0">
              <a:spcBef>
                <a:spcPts val="0"/>
              </a:spcBef>
              <a:buNone/>
            </a:pPr>
            <a:endParaRPr/>
          </a:p>
        </p:txBody>
      </p:sp>
      <p:sp>
        <p:nvSpPr>
          <p:cNvPr id="20" name="Shape 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marL="0" lvl="0" indent="0">
              <a:spcBef>
                <a:spcPts val="0"/>
              </a:spcBef>
              <a:buNone/>
            </a:pPr>
            <a:endParaRPr/>
          </a:p>
        </p:txBody>
      </p:sp>
      <p:sp>
        <p:nvSpPr>
          <p:cNvPr id="21" name="Shape 21"/>
          <p:cNvSpPr txBox="1">
            <a:spLocks noGrp="1"/>
          </p:cNvSpPr>
          <p:nvPr>
            <p:ph type="title"/>
          </p:nvPr>
        </p:nvSpPr>
        <p:spPr>
          <a:xfrm>
            <a:off x="471900" y="738725"/>
            <a:ext cx="8222100" cy="767700"/>
          </a:xfrm>
          <a:prstGeom prst="rect">
            <a:avLst/>
          </a:prstGeom>
        </p:spPr>
        <p:txBody>
          <a:bodyPr wrap="square" lIns="91425" tIns="91425" rIns="91425" bIns="91425" anchor="b" anchorCtr="0"/>
          <a:lstStyle>
            <a:lvl1pPr lvl="0" rtl="0">
              <a:spcBef>
                <a:spcPts val="0"/>
              </a:spcBef>
              <a:buSzPts val="3200"/>
              <a:buNone/>
              <a:defRPr/>
            </a:lvl1pPr>
            <a:lvl2pPr lvl="1" rtl="0">
              <a:spcBef>
                <a:spcPts val="0"/>
              </a:spcBef>
              <a:buSzPts val="3200"/>
              <a:buNone/>
              <a:defRPr/>
            </a:lvl2pPr>
            <a:lvl3pPr lvl="2" rtl="0">
              <a:spcBef>
                <a:spcPts val="0"/>
              </a:spcBef>
              <a:buSzPts val="3200"/>
              <a:buNone/>
              <a:defRPr/>
            </a:lvl3pPr>
            <a:lvl4pPr lvl="3" rtl="0">
              <a:spcBef>
                <a:spcPts val="0"/>
              </a:spcBef>
              <a:buSzPts val="3200"/>
              <a:buNone/>
              <a:defRPr/>
            </a:lvl4pPr>
            <a:lvl5pPr lvl="4" rtl="0">
              <a:spcBef>
                <a:spcPts val="0"/>
              </a:spcBef>
              <a:buSzPts val="3200"/>
              <a:buNone/>
              <a:defRPr/>
            </a:lvl5pPr>
            <a:lvl6pPr lvl="5" rtl="0">
              <a:spcBef>
                <a:spcPts val="0"/>
              </a:spcBef>
              <a:buSzPts val="3200"/>
              <a:buNone/>
              <a:defRPr/>
            </a:lvl6pPr>
            <a:lvl7pPr lvl="6" rtl="0">
              <a:spcBef>
                <a:spcPts val="0"/>
              </a:spcBef>
              <a:buSzPts val="3200"/>
              <a:buNone/>
              <a:defRPr/>
            </a:lvl7pPr>
            <a:lvl8pPr lvl="7" rtl="0">
              <a:spcBef>
                <a:spcPts val="0"/>
              </a:spcBef>
              <a:buSzPts val="3200"/>
              <a:buNone/>
              <a:defRPr/>
            </a:lvl8pPr>
            <a:lvl9pPr lvl="8" rtl="0">
              <a:spcBef>
                <a:spcPts val="0"/>
              </a:spcBef>
              <a:buSzPts val="3200"/>
              <a:buNone/>
              <a:defRPr/>
            </a:lvl9pPr>
          </a:lstStyle>
          <a:p>
            <a:endParaRPr/>
          </a:p>
        </p:txBody>
      </p:sp>
      <p:sp>
        <p:nvSpPr>
          <p:cNvPr id="22" name="Shape 22"/>
          <p:cNvSpPr txBox="1">
            <a:spLocks noGrp="1"/>
          </p:cNvSpPr>
          <p:nvPr>
            <p:ph type="body" idx="1"/>
          </p:nvPr>
        </p:nvSpPr>
        <p:spPr>
          <a:xfrm>
            <a:off x="471900" y="1919075"/>
            <a:ext cx="8222100" cy="2710200"/>
          </a:xfrm>
          <a:prstGeom prst="rect">
            <a:avLst/>
          </a:prstGeom>
        </p:spPr>
        <p:txBody>
          <a:bodyPr wrap="square" lIns="91425" tIns="91425" rIns="91425" bIns="91425" anchor="t" anchorCtr="0"/>
          <a:lstStyle>
            <a:lvl1pPr lvl="0" rtl="0">
              <a:spcBef>
                <a:spcPts val="0"/>
              </a:spcBef>
              <a:buSzPts val="1800"/>
              <a:buChar char="●"/>
              <a:defRPr/>
            </a:lvl1pPr>
            <a:lvl2pPr lvl="1" rtl="0">
              <a:spcBef>
                <a:spcPts val="0"/>
              </a:spcBef>
              <a:buSzPts val="1400"/>
              <a:buChar char="○"/>
              <a:defRPr/>
            </a:lvl2pPr>
            <a:lvl3pPr lvl="2" rtl="0">
              <a:spcBef>
                <a:spcPts val="0"/>
              </a:spcBef>
              <a:buSzPts val="1400"/>
              <a:buChar char="■"/>
              <a:defRPr/>
            </a:lvl3pPr>
            <a:lvl4pPr lvl="3" rtl="0">
              <a:spcBef>
                <a:spcPts val="0"/>
              </a:spcBef>
              <a:buSzPts val="1400"/>
              <a:buChar char="●"/>
              <a:defRPr/>
            </a:lvl4pPr>
            <a:lvl5pPr lvl="4" rtl="0">
              <a:spcBef>
                <a:spcPts val="0"/>
              </a:spcBef>
              <a:buSzPts val="1400"/>
              <a:buChar char="○"/>
              <a:defRPr/>
            </a:lvl5pPr>
            <a:lvl6pPr lvl="5" rtl="0">
              <a:spcBef>
                <a:spcPts val="0"/>
              </a:spcBef>
              <a:buSzPts val="1400"/>
              <a:buChar char="■"/>
              <a:defRPr/>
            </a:lvl6pPr>
            <a:lvl7pPr lvl="6" rtl="0">
              <a:spcBef>
                <a:spcPts val="0"/>
              </a:spcBef>
              <a:buSzPts val="1400"/>
              <a:buChar char="●"/>
              <a:defRPr/>
            </a:lvl7pPr>
            <a:lvl8pPr lvl="7" rtl="0">
              <a:spcBef>
                <a:spcPts val="0"/>
              </a:spcBef>
              <a:buSzPts val="1400"/>
              <a:buChar char="○"/>
              <a:defRPr/>
            </a:lvl8pPr>
            <a:lvl9pPr lvl="8" rtl="0">
              <a:spcBef>
                <a:spcPts val="0"/>
              </a:spcBef>
              <a:buSzPts val="1400"/>
              <a:buChar char="■"/>
              <a:defRPr/>
            </a:lvl9pPr>
          </a:lstStyle>
          <a:p>
            <a:endParaRPr/>
          </a:p>
        </p:txBody>
      </p:sp>
      <p:sp>
        <p:nvSpPr>
          <p:cNvPr id="23" name="Shape 23"/>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p:nvPr/>
        </p:nvSpPr>
        <p:spPr>
          <a:xfrm rot="10800000" flipH="1">
            <a:off x="0" y="1686000"/>
            <a:ext cx="9144000" cy="3457500"/>
          </a:xfrm>
          <a:prstGeom prst="rect">
            <a:avLst/>
          </a:prstGeom>
          <a:solidFill>
            <a:schemeClr val="accent4"/>
          </a:solidFill>
          <a:ln>
            <a:noFill/>
          </a:ln>
        </p:spPr>
        <p:txBody>
          <a:bodyPr wrap="square" lIns="91425" tIns="91425" rIns="91425" bIns="91425" anchor="ctr" anchorCtr="0">
            <a:noAutofit/>
          </a:bodyPr>
          <a:lstStyle/>
          <a:p>
            <a:pPr marL="0" lvl="0" indent="0">
              <a:spcBef>
                <a:spcPts val="0"/>
              </a:spcBef>
              <a:buNone/>
            </a:pPr>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marL="0" lvl="0" indent="0">
              <a:spcBef>
                <a:spcPts val="0"/>
              </a:spcBef>
              <a:buNone/>
            </a:pPr>
            <a:endParaRPr/>
          </a:p>
        </p:txBody>
      </p:sp>
      <p:sp>
        <p:nvSpPr>
          <p:cNvPr id="27" name="Shape 27"/>
          <p:cNvSpPr txBox="1">
            <a:spLocks noGrp="1"/>
          </p:cNvSpPr>
          <p:nvPr>
            <p:ph type="title"/>
          </p:nvPr>
        </p:nvSpPr>
        <p:spPr>
          <a:xfrm>
            <a:off x="471900" y="738725"/>
            <a:ext cx="8222100" cy="767700"/>
          </a:xfrm>
          <a:prstGeom prst="rect">
            <a:avLst/>
          </a:prstGeom>
        </p:spPr>
        <p:txBody>
          <a:bodyPr wrap="square" lIns="91425" tIns="91425" rIns="91425" bIns="91425" anchor="b" anchorCtr="0"/>
          <a:lstStyle>
            <a:lvl1pPr lvl="0" rtl="0">
              <a:spcBef>
                <a:spcPts val="0"/>
              </a:spcBef>
              <a:buSzPts val="3200"/>
              <a:buNone/>
              <a:defRPr/>
            </a:lvl1pPr>
            <a:lvl2pPr lvl="1" rtl="0">
              <a:spcBef>
                <a:spcPts val="0"/>
              </a:spcBef>
              <a:buSzPts val="3200"/>
              <a:buNone/>
              <a:defRPr/>
            </a:lvl2pPr>
            <a:lvl3pPr lvl="2" rtl="0">
              <a:spcBef>
                <a:spcPts val="0"/>
              </a:spcBef>
              <a:buSzPts val="3200"/>
              <a:buNone/>
              <a:defRPr/>
            </a:lvl3pPr>
            <a:lvl4pPr lvl="3" rtl="0">
              <a:spcBef>
                <a:spcPts val="0"/>
              </a:spcBef>
              <a:buSzPts val="3200"/>
              <a:buNone/>
              <a:defRPr/>
            </a:lvl4pPr>
            <a:lvl5pPr lvl="4" rtl="0">
              <a:spcBef>
                <a:spcPts val="0"/>
              </a:spcBef>
              <a:buSzPts val="3200"/>
              <a:buNone/>
              <a:defRPr/>
            </a:lvl5pPr>
            <a:lvl6pPr lvl="5" rtl="0">
              <a:spcBef>
                <a:spcPts val="0"/>
              </a:spcBef>
              <a:buSzPts val="3200"/>
              <a:buNone/>
              <a:defRPr/>
            </a:lvl6pPr>
            <a:lvl7pPr lvl="6" rtl="0">
              <a:spcBef>
                <a:spcPts val="0"/>
              </a:spcBef>
              <a:buSzPts val="3200"/>
              <a:buNone/>
              <a:defRPr/>
            </a:lvl7pPr>
            <a:lvl8pPr lvl="7" rtl="0">
              <a:spcBef>
                <a:spcPts val="0"/>
              </a:spcBef>
              <a:buSzPts val="3200"/>
              <a:buNone/>
              <a:defRPr/>
            </a:lvl8pPr>
            <a:lvl9pPr lvl="8" rtl="0">
              <a:spcBef>
                <a:spcPts val="0"/>
              </a:spcBef>
              <a:buSzPts val="3200"/>
              <a:buNone/>
              <a:defRPr/>
            </a:lvl9pPr>
          </a:lstStyle>
          <a:p>
            <a:endParaRPr/>
          </a:p>
        </p:txBody>
      </p:sp>
      <p:sp>
        <p:nvSpPr>
          <p:cNvPr id="28" name="Shape 28"/>
          <p:cNvSpPr txBox="1">
            <a:spLocks noGrp="1"/>
          </p:cNvSpPr>
          <p:nvPr>
            <p:ph type="body" idx="1"/>
          </p:nvPr>
        </p:nvSpPr>
        <p:spPr>
          <a:xfrm>
            <a:off x="471900" y="1919075"/>
            <a:ext cx="3999900" cy="2710200"/>
          </a:xfrm>
          <a:prstGeom prst="rect">
            <a:avLst/>
          </a:prstGeom>
        </p:spPr>
        <p:txBody>
          <a:bodyPr wrap="square" lIns="91425" tIns="91425" rIns="91425" bIns="91425" anchor="t" anchorCtr="0"/>
          <a:lstStyle>
            <a:lvl1pPr lvl="0" rtl="0">
              <a:spcBef>
                <a:spcPts val="0"/>
              </a:spcBef>
              <a:buSzPts val="1400"/>
              <a:buChar char="●"/>
              <a:defRPr sz="1400"/>
            </a:lvl1pPr>
            <a:lvl2pPr lvl="1" rtl="0">
              <a:spcBef>
                <a:spcPts val="0"/>
              </a:spcBef>
              <a:buSzPts val="1200"/>
              <a:buChar char="○"/>
              <a:defRPr sz="1200"/>
            </a:lvl2pPr>
            <a:lvl3pPr lvl="2" rtl="0">
              <a:spcBef>
                <a:spcPts val="0"/>
              </a:spcBef>
              <a:buSzPts val="1200"/>
              <a:buChar char="■"/>
              <a:defRPr sz="1200"/>
            </a:lvl3pPr>
            <a:lvl4pPr lvl="3" rtl="0">
              <a:spcBef>
                <a:spcPts val="0"/>
              </a:spcBef>
              <a:buSzPts val="1200"/>
              <a:buChar char="●"/>
              <a:defRPr sz="1200"/>
            </a:lvl4pPr>
            <a:lvl5pPr lvl="4" rtl="0">
              <a:spcBef>
                <a:spcPts val="0"/>
              </a:spcBef>
              <a:buSzPts val="1200"/>
              <a:buChar char="○"/>
              <a:defRPr sz="1200"/>
            </a:lvl5pPr>
            <a:lvl6pPr lvl="5" rtl="0">
              <a:spcBef>
                <a:spcPts val="0"/>
              </a:spcBef>
              <a:buSzPts val="1200"/>
              <a:buChar char="■"/>
              <a:defRPr sz="1200"/>
            </a:lvl6pPr>
            <a:lvl7pPr lvl="6" rtl="0">
              <a:spcBef>
                <a:spcPts val="0"/>
              </a:spcBef>
              <a:buSzPts val="1200"/>
              <a:buChar char="●"/>
              <a:defRPr sz="1200"/>
            </a:lvl7pPr>
            <a:lvl8pPr lvl="7" rtl="0">
              <a:spcBef>
                <a:spcPts val="0"/>
              </a:spcBef>
              <a:buSzPts val="1200"/>
              <a:buChar char="○"/>
              <a:defRPr sz="1200"/>
            </a:lvl8pPr>
            <a:lvl9pPr lvl="8" rtl="0">
              <a:spcBef>
                <a:spcPts val="0"/>
              </a:spcBef>
              <a:buSzPts val="1200"/>
              <a:buChar char="■"/>
              <a:defRPr sz="1200"/>
            </a:lvl9pPr>
          </a:lstStyle>
          <a:p>
            <a:endParaRPr/>
          </a:p>
        </p:txBody>
      </p:sp>
      <p:sp>
        <p:nvSpPr>
          <p:cNvPr id="29" name="Shape 29"/>
          <p:cNvSpPr txBox="1">
            <a:spLocks noGrp="1"/>
          </p:cNvSpPr>
          <p:nvPr>
            <p:ph type="body" idx="2"/>
          </p:nvPr>
        </p:nvSpPr>
        <p:spPr>
          <a:xfrm>
            <a:off x="4694250" y="1919075"/>
            <a:ext cx="3999900" cy="2710200"/>
          </a:xfrm>
          <a:prstGeom prst="rect">
            <a:avLst/>
          </a:prstGeom>
        </p:spPr>
        <p:txBody>
          <a:bodyPr wrap="square" lIns="91425" tIns="91425" rIns="91425" bIns="91425" anchor="t" anchorCtr="0"/>
          <a:lstStyle>
            <a:lvl1pPr lvl="0" rtl="0">
              <a:spcBef>
                <a:spcPts val="0"/>
              </a:spcBef>
              <a:buSzPts val="1400"/>
              <a:buChar char="●"/>
              <a:defRPr sz="1400"/>
            </a:lvl1pPr>
            <a:lvl2pPr lvl="1" rtl="0">
              <a:spcBef>
                <a:spcPts val="0"/>
              </a:spcBef>
              <a:buSzPts val="1200"/>
              <a:buChar char="○"/>
              <a:defRPr sz="1200"/>
            </a:lvl2pPr>
            <a:lvl3pPr lvl="2" rtl="0">
              <a:spcBef>
                <a:spcPts val="0"/>
              </a:spcBef>
              <a:buSzPts val="1200"/>
              <a:buChar char="■"/>
              <a:defRPr sz="1200"/>
            </a:lvl3pPr>
            <a:lvl4pPr lvl="3" rtl="0">
              <a:spcBef>
                <a:spcPts val="0"/>
              </a:spcBef>
              <a:buSzPts val="1200"/>
              <a:buChar char="●"/>
              <a:defRPr sz="1200"/>
            </a:lvl4pPr>
            <a:lvl5pPr lvl="4" rtl="0">
              <a:spcBef>
                <a:spcPts val="0"/>
              </a:spcBef>
              <a:buSzPts val="1200"/>
              <a:buChar char="○"/>
              <a:defRPr sz="1200"/>
            </a:lvl5pPr>
            <a:lvl6pPr lvl="5" rtl="0">
              <a:spcBef>
                <a:spcPts val="0"/>
              </a:spcBef>
              <a:buSzPts val="1200"/>
              <a:buChar char="■"/>
              <a:defRPr sz="1200"/>
            </a:lvl6pPr>
            <a:lvl7pPr lvl="6" rtl="0">
              <a:spcBef>
                <a:spcPts val="0"/>
              </a:spcBef>
              <a:buSzPts val="1200"/>
              <a:buChar char="●"/>
              <a:defRPr sz="1200"/>
            </a:lvl7pPr>
            <a:lvl8pPr lvl="7" rtl="0">
              <a:spcBef>
                <a:spcPts val="0"/>
              </a:spcBef>
              <a:buSzPts val="1200"/>
              <a:buChar char="○"/>
              <a:defRPr sz="1200"/>
            </a:lvl8pPr>
            <a:lvl9pPr lvl="8" rtl="0">
              <a:spcBef>
                <a:spcPts val="0"/>
              </a:spcBef>
              <a:buSzPts val="1200"/>
              <a:buChar char="■"/>
              <a:defRPr sz="1200"/>
            </a:lvl9pPr>
          </a:lstStyle>
          <a:p>
            <a:endParaRPr/>
          </a:p>
        </p:txBody>
      </p:sp>
      <p:sp>
        <p:nvSpPr>
          <p:cNvPr id="30" name="Shape 30"/>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p:nvPr/>
        </p:nvSpPr>
        <p:spPr>
          <a:xfrm rot="10800000" flipH="1">
            <a:off x="0" y="656400"/>
            <a:ext cx="9144000" cy="4487100"/>
          </a:xfrm>
          <a:prstGeom prst="rect">
            <a:avLst/>
          </a:prstGeom>
          <a:solidFill>
            <a:schemeClr val="accent4"/>
          </a:solidFill>
          <a:ln>
            <a:noFill/>
          </a:ln>
        </p:spPr>
        <p:txBody>
          <a:bodyPr wrap="square" lIns="91425" tIns="91425" rIns="91425" bIns="91425" anchor="ctr" anchorCtr="0">
            <a:noAutofit/>
          </a:bodyPr>
          <a:lstStyle/>
          <a:p>
            <a:pPr marL="0" lvl="0" indent="0">
              <a:spcBef>
                <a:spcPts val="0"/>
              </a:spcBef>
              <a:buNone/>
            </a:pP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marL="0" lvl="0" indent="0">
              <a:spcBef>
                <a:spcPts val="0"/>
              </a:spcBef>
              <a:buNone/>
            </a:pPr>
            <a:endParaRPr/>
          </a:p>
        </p:txBody>
      </p:sp>
      <p:sp>
        <p:nvSpPr>
          <p:cNvPr id="34" name="Shape 34"/>
          <p:cNvSpPr txBox="1">
            <a:spLocks noGrp="1"/>
          </p:cNvSpPr>
          <p:nvPr>
            <p:ph type="title"/>
          </p:nvPr>
        </p:nvSpPr>
        <p:spPr>
          <a:xfrm>
            <a:off x="98250" y="16350"/>
            <a:ext cx="8826600" cy="602700"/>
          </a:xfrm>
          <a:prstGeom prst="rect">
            <a:avLst/>
          </a:prstGeom>
        </p:spPr>
        <p:txBody>
          <a:bodyPr wrap="square" lIns="91425" tIns="91425" rIns="91425" bIns="91425" anchor="ctr" anchorCtr="0"/>
          <a:lstStyle>
            <a:lvl1pPr lvl="0" rtl="0">
              <a:spcBef>
                <a:spcPts val="0"/>
              </a:spcBef>
              <a:buSzPts val="1800"/>
              <a:buNone/>
              <a:defRPr sz="1800"/>
            </a:lvl1pPr>
            <a:lvl2pPr lvl="1" rtl="0">
              <a:spcBef>
                <a:spcPts val="0"/>
              </a:spcBef>
              <a:buSzPts val="1800"/>
              <a:buNone/>
              <a:defRPr sz="1800"/>
            </a:lvl2pPr>
            <a:lvl3pPr lvl="2" rtl="0">
              <a:spcBef>
                <a:spcPts val="0"/>
              </a:spcBef>
              <a:buSzPts val="1800"/>
              <a:buNone/>
              <a:defRPr sz="1800"/>
            </a:lvl3pPr>
            <a:lvl4pPr lvl="3" rtl="0">
              <a:spcBef>
                <a:spcPts val="0"/>
              </a:spcBef>
              <a:buSzPts val="1800"/>
              <a:buNone/>
              <a:defRPr sz="1800"/>
            </a:lvl4pPr>
            <a:lvl5pPr lvl="4" rtl="0">
              <a:spcBef>
                <a:spcPts val="0"/>
              </a:spcBef>
              <a:buSzPts val="1800"/>
              <a:buNone/>
              <a:defRPr sz="1800"/>
            </a:lvl5pPr>
            <a:lvl6pPr lvl="5" rtl="0">
              <a:spcBef>
                <a:spcPts val="0"/>
              </a:spcBef>
              <a:buSzPts val="1800"/>
              <a:buNone/>
              <a:defRPr sz="1800"/>
            </a:lvl6pPr>
            <a:lvl7pPr lvl="6" rtl="0">
              <a:spcBef>
                <a:spcPts val="0"/>
              </a:spcBef>
              <a:buSzPts val="1800"/>
              <a:buNone/>
              <a:defRPr sz="1800"/>
            </a:lvl7pPr>
            <a:lvl8pPr lvl="7" rtl="0">
              <a:spcBef>
                <a:spcPts val="0"/>
              </a:spcBef>
              <a:buSzPts val="1800"/>
              <a:buNone/>
              <a:defRPr sz="1800"/>
            </a:lvl8pPr>
            <a:lvl9pPr lvl="8" rtl="0">
              <a:spcBef>
                <a:spcPts val="0"/>
              </a:spcBef>
              <a:buSzPts val="1800"/>
              <a:buNone/>
              <a:defRPr sz="1800"/>
            </a:lvl9pPr>
          </a:lstStyle>
          <a:p>
            <a:endParaRPr/>
          </a:p>
        </p:txBody>
      </p:sp>
      <p:sp>
        <p:nvSpPr>
          <p:cNvPr id="35" name="Shape 35"/>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txBox="1"/>
          <p:nvPr/>
        </p:nvSpPr>
        <p:spPr>
          <a:xfrm rot="10800000" flipH="1">
            <a:off x="3276600" y="25"/>
            <a:ext cx="5867400" cy="5143500"/>
          </a:xfrm>
          <a:prstGeom prst="rect">
            <a:avLst/>
          </a:prstGeom>
          <a:solidFill>
            <a:schemeClr val="accent4"/>
          </a:solidFill>
          <a:ln>
            <a:noFill/>
          </a:ln>
        </p:spPr>
        <p:txBody>
          <a:bodyPr wrap="square" lIns="91425" tIns="91425" rIns="91425" bIns="91425" anchor="ctr" anchorCtr="0">
            <a:noAutofit/>
          </a:bodyPr>
          <a:lstStyle/>
          <a:p>
            <a:pPr marL="0" lvl="0" indent="0">
              <a:spcBef>
                <a:spcPts val="0"/>
              </a:spcBef>
              <a:buNone/>
            </a:pPr>
            <a:endParaRPr/>
          </a:p>
        </p:txBody>
      </p:sp>
      <p:sp>
        <p:nvSpPr>
          <p:cNvPr id="38" name="Shape 3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marL="0" lvl="0" indent="0">
              <a:spcBef>
                <a:spcPts val="0"/>
              </a:spcBef>
              <a:buNone/>
            </a:pPr>
            <a:endParaRPr/>
          </a:p>
        </p:txBody>
      </p:sp>
      <p:sp>
        <p:nvSpPr>
          <p:cNvPr id="39" name="Shape 39"/>
          <p:cNvSpPr txBox="1">
            <a:spLocks noGrp="1"/>
          </p:cNvSpPr>
          <p:nvPr>
            <p:ph type="title"/>
          </p:nvPr>
        </p:nvSpPr>
        <p:spPr>
          <a:xfrm>
            <a:off x="226078" y="357800"/>
            <a:ext cx="2808000" cy="953400"/>
          </a:xfrm>
          <a:prstGeom prst="rect">
            <a:avLst/>
          </a:prstGeom>
        </p:spPr>
        <p:txBody>
          <a:bodyPr wrap="square" lIns="91425" tIns="91425" rIns="91425" bIns="91425" anchor="b" anchorCtr="0"/>
          <a:lstStyle>
            <a:lvl1pPr lvl="0" rtl="0">
              <a:spcBef>
                <a:spcPts val="0"/>
              </a:spcBef>
              <a:buSzPts val="2400"/>
              <a:buNone/>
              <a:defRPr sz="2400"/>
            </a:lvl1pPr>
            <a:lvl2pPr lvl="1" rtl="0">
              <a:spcBef>
                <a:spcPts val="0"/>
              </a:spcBef>
              <a:buSzPts val="2400"/>
              <a:buNone/>
              <a:defRPr sz="2400"/>
            </a:lvl2pPr>
            <a:lvl3pPr lvl="2" rtl="0">
              <a:spcBef>
                <a:spcPts val="0"/>
              </a:spcBef>
              <a:buSzPts val="2400"/>
              <a:buNone/>
              <a:defRPr sz="2400"/>
            </a:lvl3pPr>
            <a:lvl4pPr lvl="3" rtl="0">
              <a:spcBef>
                <a:spcPts val="0"/>
              </a:spcBef>
              <a:buSzPts val="2400"/>
              <a:buNone/>
              <a:defRPr sz="2400"/>
            </a:lvl4pPr>
            <a:lvl5pPr lvl="4" rtl="0">
              <a:spcBef>
                <a:spcPts val="0"/>
              </a:spcBef>
              <a:buSzPts val="2400"/>
              <a:buNone/>
              <a:defRPr sz="2400"/>
            </a:lvl5pPr>
            <a:lvl6pPr lvl="5" rtl="0">
              <a:spcBef>
                <a:spcPts val="0"/>
              </a:spcBef>
              <a:buSzPts val="2400"/>
              <a:buNone/>
              <a:defRPr sz="2400"/>
            </a:lvl6pPr>
            <a:lvl7pPr lvl="6" rtl="0">
              <a:spcBef>
                <a:spcPts val="0"/>
              </a:spcBef>
              <a:buSzPts val="2400"/>
              <a:buNone/>
              <a:defRPr sz="2400"/>
            </a:lvl7pPr>
            <a:lvl8pPr lvl="7" rtl="0">
              <a:spcBef>
                <a:spcPts val="0"/>
              </a:spcBef>
              <a:buSzPts val="2400"/>
              <a:buNone/>
              <a:defRPr sz="2400"/>
            </a:lvl8pPr>
            <a:lvl9pPr lvl="8" rtl="0">
              <a:spcBef>
                <a:spcPts val="0"/>
              </a:spcBef>
              <a:buSzPts val="2400"/>
              <a:buNone/>
              <a:defRPr sz="2400"/>
            </a:lvl9pPr>
          </a:lstStyle>
          <a:p>
            <a:endParaRPr/>
          </a:p>
        </p:txBody>
      </p:sp>
      <p:sp>
        <p:nvSpPr>
          <p:cNvPr id="40" name="Shape 40"/>
          <p:cNvSpPr txBox="1">
            <a:spLocks noGrp="1"/>
          </p:cNvSpPr>
          <p:nvPr>
            <p:ph type="body" idx="1"/>
          </p:nvPr>
        </p:nvSpPr>
        <p:spPr>
          <a:xfrm>
            <a:off x="226075" y="1465800"/>
            <a:ext cx="2808000" cy="3163500"/>
          </a:xfrm>
          <a:prstGeom prst="rect">
            <a:avLst/>
          </a:prstGeom>
        </p:spPr>
        <p:txBody>
          <a:bodyPr wrap="square" lIns="91425" tIns="91425" rIns="91425" bIns="91425" anchor="t" anchorCtr="0"/>
          <a:lstStyle>
            <a:lvl1pPr lvl="0" rtl="0">
              <a:spcBef>
                <a:spcPts val="0"/>
              </a:spcBef>
              <a:buClr>
                <a:schemeClr val="lt1"/>
              </a:buClr>
              <a:buSzPts val="1200"/>
              <a:buChar char="●"/>
              <a:defRPr sz="1200">
                <a:solidFill>
                  <a:schemeClr val="lt1"/>
                </a:solidFill>
              </a:defRPr>
            </a:lvl1pPr>
            <a:lvl2pPr lvl="1" rtl="0">
              <a:spcBef>
                <a:spcPts val="0"/>
              </a:spcBef>
              <a:buClr>
                <a:schemeClr val="lt1"/>
              </a:buClr>
              <a:buSzPts val="1200"/>
              <a:buChar char="○"/>
              <a:defRPr sz="1200">
                <a:solidFill>
                  <a:schemeClr val="lt1"/>
                </a:solidFill>
              </a:defRPr>
            </a:lvl2pPr>
            <a:lvl3pPr lvl="2" rtl="0">
              <a:spcBef>
                <a:spcPts val="0"/>
              </a:spcBef>
              <a:buClr>
                <a:schemeClr val="lt1"/>
              </a:buClr>
              <a:buSzPts val="1200"/>
              <a:buChar char="■"/>
              <a:defRPr sz="1200">
                <a:solidFill>
                  <a:schemeClr val="lt1"/>
                </a:solidFill>
              </a:defRPr>
            </a:lvl3pPr>
            <a:lvl4pPr lvl="3" rtl="0">
              <a:spcBef>
                <a:spcPts val="0"/>
              </a:spcBef>
              <a:buClr>
                <a:schemeClr val="lt1"/>
              </a:buClr>
              <a:buSzPts val="1200"/>
              <a:buChar char="●"/>
              <a:defRPr sz="1200">
                <a:solidFill>
                  <a:schemeClr val="lt1"/>
                </a:solidFill>
              </a:defRPr>
            </a:lvl4pPr>
            <a:lvl5pPr lvl="4" rtl="0">
              <a:spcBef>
                <a:spcPts val="0"/>
              </a:spcBef>
              <a:buClr>
                <a:schemeClr val="lt1"/>
              </a:buClr>
              <a:buSzPts val="1200"/>
              <a:buChar char="○"/>
              <a:defRPr sz="1200">
                <a:solidFill>
                  <a:schemeClr val="lt1"/>
                </a:solidFill>
              </a:defRPr>
            </a:lvl5pPr>
            <a:lvl6pPr lvl="5" rtl="0">
              <a:spcBef>
                <a:spcPts val="0"/>
              </a:spcBef>
              <a:buClr>
                <a:schemeClr val="lt1"/>
              </a:buClr>
              <a:buSzPts val="1200"/>
              <a:buChar char="■"/>
              <a:defRPr sz="1200">
                <a:solidFill>
                  <a:schemeClr val="lt1"/>
                </a:solidFill>
              </a:defRPr>
            </a:lvl6pPr>
            <a:lvl7pPr lvl="6" rtl="0">
              <a:spcBef>
                <a:spcPts val="0"/>
              </a:spcBef>
              <a:buClr>
                <a:schemeClr val="lt1"/>
              </a:buClr>
              <a:buSzPts val="1200"/>
              <a:buChar char="●"/>
              <a:defRPr sz="1200">
                <a:solidFill>
                  <a:schemeClr val="lt1"/>
                </a:solidFill>
              </a:defRPr>
            </a:lvl7pPr>
            <a:lvl8pPr lvl="7" rtl="0">
              <a:spcBef>
                <a:spcPts val="0"/>
              </a:spcBef>
              <a:buClr>
                <a:schemeClr val="lt1"/>
              </a:buClr>
              <a:buSzPts val="1200"/>
              <a:buChar char="○"/>
              <a:defRPr sz="1200">
                <a:solidFill>
                  <a:schemeClr val="lt1"/>
                </a:solidFill>
              </a:defRPr>
            </a:lvl8pPr>
            <a:lvl9pPr lvl="8" rtl="0">
              <a:spcBef>
                <a:spcPts val="0"/>
              </a:spcBef>
              <a:buClr>
                <a:schemeClr val="lt1"/>
              </a:buClr>
              <a:buSzPts val="1200"/>
              <a:buChar char="■"/>
              <a:defRPr sz="1200">
                <a:solidFill>
                  <a:schemeClr val="lt1"/>
                </a:solidFill>
              </a:defRPr>
            </a:lvl9pPr>
          </a:lstStyle>
          <a:p>
            <a:endParaRPr/>
          </a:p>
        </p:txBody>
      </p:sp>
      <p:sp>
        <p:nvSpPr>
          <p:cNvPr id="41" name="Shape 41"/>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488250"/>
            <a:ext cx="6227100" cy="4090800"/>
          </a:xfrm>
          <a:prstGeom prst="rect">
            <a:avLst/>
          </a:prstGeom>
        </p:spPr>
        <p:txBody>
          <a:bodyPr wrap="square" lIns="91425" tIns="91425" rIns="91425" bIns="91425" anchor="ctr" anchorCtr="0"/>
          <a:lstStyle>
            <a:lvl1pPr lvl="0" rtl="0">
              <a:spcBef>
                <a:spcPts val="0"/>
              </a:spcBef>
              <a:buSzPts val="6000"/>
              <a:buNone/>
              <a:defRPr sz="6000"/>
            </a:lvl1pPr>
            <a:lvl2pPr lvl="1" rtl="0">
              <a:spcBef>
                <a:spcPts val="0"/>
              </a:spcBef>
              <a:buSzPts val="6000"/>
              <a:buNone/>
              <a:defRPr sz="6000"/>
            </a:lvl2pPr>
            <a:lvl3pPr lvl="2" rtl="0">
              <a:spcBef>
                <a:spcPts val="0"/>
              </a:spcBef>
              <a:buSzPts val="6000"/>
              <a:buNone/>
              <a:defRPr sz="6000"/>
            </a:lvl3pPr>
            <a:lvl4pPr lvl="3" rtl="0">
              <a:spcBef>
                <a:spcPts val="0"/>
              </a:spcBef>
              <a:buSzPts val="6000"/>
              <a:buNone/>
              <a:defRPr sz="6000"/>
            </a:lvl4pPr>
            <a:lvl5pPr lvl="4" rtl="0">
              <a:spcBef>
                <a:spcPts val="0"/>
              </a:spcBef>
              <a:buSzPts val="6000"/>
              <a:buNone/>
              <a:defRPr sz="6000"/>
            </a:lvl5pPr>
            <a:lvl6pPr lvl="5" rtl="0">
              <a:spcBef>
                <a:spcPts val="0"/>
              </a:spcBef>
              <a:buSzPts val="6000"/>
              <a:buNone/>
              <a:defRPr sz="6000"/>
            </a:lvl6pPr>
            <a:lvl7pPr lvl="6" rtl="0">
              <a:spcBef>
                <a:spcPts val="0"/>
              </a:spcBef>
              <a:buSzPts val="6000"/>
              <a:buNone/>
              <a:defRPr sz="6000"/>
            </a:lvl7pPr>
            <a:lvl8pPr lvl="7" rtl="0">
              <a:spcBef>
                <a:spcPts val="0"/>
              </a:spcBef>
              <a:buSzPts val="6000"/>
              <a:buNone/>
              <a:defRPr sz="6000"/>
            </a:lvl8pPr>
            <a:lvl9pPr lvl="8" rtl="0">
              <a:spcBef>
                <a:spcPts val="0"/>
              </a:spcBef>
              <a:buSzPts val="6000"/>
              <a:buNone/>
              <a:defRPr sz="6000"/>
            </a:lvl9pPr>
          </a:lstStyle>
          <a:p>
            <a:endParaRPr/>
          </a:p>
        </p:txBody>
      </p:sp>
      <p:sp>
        <p:nvSpPr>
          <p:cNvPr id="44" name="Shape 44"/>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flipH="1">
            <a:off x="0" y="0"/>
            <a:ext cx="4572000" cy="5143500"/>
          </a:xfrm>
          <a:prstGeom prst="rect">
            <a:avLst/>
          </a:prstGeom>
          <a:solidFill>
            <a:schemeClr val="accent4"/>
          </a:solidFill>
          <a:ln>
            <a:noFill/>
          </a:ln>
        </p:spPr>
        <p:txBody>
          <a:bodyPr wrap="square" lIns="91425" tIns="91425" rIns="91425" bIns="91425" anchor="ctr" anchorCtr="0">
            <a:noAutofit/>
          </a:bodyPr>
          <a:lstStyle/>
          <a:p>
            <a:pPr marL="0" lvl="0" indent="0">
              <a:spcBef>
                <a:spcPts val="0"/>
              </a:spcBef>
              <a:buNone/>
            </a:pPr>
            <a:endParaRPr/>
          </a:p>
        </p:txBody>
      </p:sp>
      <p:sp>
        <p:nvSpPr>
          <p:cNvPr id="47" name="Shape 4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marL="0" lvl="0" indent="0">
              <a:spcBef>
                <a:spcPts val="0"/>
              </a:spcBef>
              <a:buNone/>
            </a:pPr>
            <a:endParaRPr/>
          </a:p>
        </p:txBody>
      </p:sp>
      <p:sp>
        <p:nvSpPr>
          <p:cNvPr id="48" name="Shape 48"/>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rtl="0">
              <a:spcBef>
                <a:spcPts val="0"/>
              </a:spcBef>
              <a:buClr>
                <a:schemeClr val="dk2"/>
              </a:buClr>
              <a:buSzPts val="4200"/>
              <a:buNone/>
              <a:defRPr sz="4200">
                <a:solidFill>
                  <a:schemeClr val="dk2"/>
                </a:solidFill>
              </a:defRPr>
            </a:lvl1pPr>
            <a:lvl2pPr lvl="1" algn="ctr" rtl="0">
              <a:spcBef>
                <a:spcPts val="0"/>
              </a:spcBef>
              <a:buClr>
                <a:schemeClr val="dk2"/>
              </a:buClr>
              <a:buSzPts val="4200"/>
              <a:buNone/>
              <a:defRPr sz="4200">
                <a:solidFill>
                  <a:schemeClr val="dk2"/>
                </a:solidFill>
              </a:defRPr>
            </a:lvl2pPr>
            <a:lvl3pPr lvl="2" algn="ctr" rtl="0">
              <a:spcBef>
                <a:spcPts val="0"/>
              </a:spcBef>
              <a:buClr>
                <a:schemeClr val="dk2"/>
              </a:buClr>
              <a:buSzPts val="4200"/>
              <a:buNone/>
              <a:defRPr sz="4200">
                <a:solidFill>
                  <a:schemeClr val="dk2"/>
                </a:solidFill>
              </a:defRPr>
            </a:lvl3pPr>
            <a:lvl4pPr lvl="3" algn="ctr" rtl="0">
              <a:spcBef>
                <a:spcPts val="0"/>
              </a:spcBef>
              <a:buClr>
                <a:schemeClr val="dk2"/>
              </a:buClr>
              <a:buSzPts val="4200"/>
              <a:buNone/>
              <a:defRPr sz="4200">
                <a:solidFill>
                  <a:schemeClr val="dk2"/>
                </a:solidFill>
              </a:defRPr>
            </a:lvl4pPr>
            <a:lvl5pPr lvl="4" algn="ctr" rtl="0">
              <a:spcBef>
                <a:spcPts val="0"/>
              </a:spcBef>
              <a:buClr>
                <a:schemeClr val="dk2"/>
              </a:buClr>
              <a:buSzPts val="4200"/>
              <a:buNone/>
              <a:defRPr sz="4200">
                <a:solidFill>
                  <a:schemeClr val="dk2"/>
                </a:solidFill>
              </a:defRPr>
            </a:lvl5pPr>
            <a:lvl6pPr lvl="5" algn="ctr" rtl="0">
              <a:spcBef>
                <a:spcPts val="0"/>
              </a:spcBef>
              <a:buClr>
                <a:schemeClr val="dk2"/>
              </a:buClr>
              <a:buSzPts val="4200"/>
              <a:buNone/>
              <a:defRPr sz="4200">
                <a:solidFill>
                  <a:schemeClr val="dk2"/>
                </a:solidFill>
              </a:defRPr>
            </a:lvl6pPr>
            <a:lvl7pPr lvl="6" algn="ctr" rtl="0">
              <a:spcBef>
                <a:spcPts val="0"/>
              </a:spcBef>
              <a:buClr>
                <a:schemeClr val="dk2"/>
              </a:buClr>
              <a:buSzPts val="4200"/>
              <a:buNone/>
              <a:defRPr sz="4200">
                <a:solidFill>
                  <a:schemeClr val="dk2"/>
                </a:solidFill>
              </a:defRPr>
            </a:lvl7pPr>
            <a:lvl8pPr lvl="7" algn="ctr" rtl="0">
              <a:spcBef>
                <a:spcPts val="0"/>
              </a:spcBef>
              <a:buClr>
                <a:schemeClr val="dk2"/>
              </a:buClr>
              <a:buSzPts val="4200"/>
              <a:buNone/>
              <a:defRPr sz="4200">
                <a:solidFill>
                  <a:schemeClr val="dk2"/>
                </a:solidFill>
              </a:defRPr>
            </a:lvl8pPr>
            <a:lvl9pPr lvl="8" algn="ctr" rtl="0">
              <a:spcBef>
                <a:spcPts val="0"/>
              </a:spcBef>
              <a:buClr>
                <a:schemeClr val="dk2"/>
              </a:buClr>
              <a:buSzPts val="4200"/>
              <a:buNone/>
              <a:defRPr sz="4200">
                <a:solidFill>
                  <a:schemeClr val="dk2"/>
                </a:solidFill>
              </a:defRPr>
            </a:lvl9pPr>
          </a:lstStyle>
          <a:p>
            <a:endParaRPr/>
          </a:p>
        </p:txBody>
      </p:sp>
      <p:sp>
        <p:nvSpPr>
          <p:cNvPr id="49" name="Shape 49"/>
          <p:cNvSpPr txBox="1">
            <a:spLocks noGrp="1"/>
          </p:cNvSpPr>
          <p:nvPr>
            <p:ph type="subTitle" idx="1"/>
          </p:nvPr>
        </p:nvSpPr>
        <p:spPr>
          <a:xfrm>
            <a:off x="265500" y="2779467"/>
            <a:ext cx="4045200" cy="1235100"/>
          </a:xfrm>
          <a:prstGeom prst="rect">
            <a:avLst/>
          </a:prstGeom>
        </p:spPr>
        <p:txBody>
          <a:bodyPr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rtl="0">
              <a:spcBef>
                <a:spcPts val="0"/>
              </a:spcBef>
              <a:buClr>
                <a:schemeClr val="lt1"/>
              </a:buClr>
              <a:buSzPts val="1800"/>
              <a:buChar char="●"/>
              <a:defRPr>
                <a:solidFill>
                  <a:schemeClr val="lt1"/>
                </a:solidFill>
              </a:defRPr>
            </a:lvl1pPr>
            <a:lvl2pPr lvl="1" rtl="0">
              <a:spcBef>
                <a:spcPts val="0"/>
              </a:spcBef>
              <a:buClr>
                <a:schemeClr val="lt1"/>
              </a:buClr>
              <a:buSzPts val="1400"/>
              <a:buChar char="○"/>
              <a:defRPr>
                <a:solidFill>
                  <a:schemeClr val="lt1"/>
                </a:solidFill>
              </a:defRPr>
            </a:lvl2pPr>
            <a:lvl3pPr lvl="2" rtl="0">
              <a:spcBef>
                <a:spcPts val="0"/>
              </a:spcBef>
              <a:buClr>
                <a:schemeClr val="lt1"/>
              </a:buClr>
              <a:buSzPts val="1400"/>
              <a:buChar char="■"/>
              <a:defRPr>
                <a:solidFill>
                  <a:schemeClr val="lt1"/>
                </a:solidFill>
              </a:defRPr>
            </a:lvl3pPr>
            <a:lvl4pPr lvl="3" rtl="0">
              <a:spcBef>
                <a:spcPts val="0"/>
              </a:spcBef>
              <a:buClr>
                <a:schemeClr val="lt1"/>
              </a:buClr>
              <a:buSzPts val="1400"/>
              <a:buChar char="●"/>
              <a:defRPr>
                <a:solidFill>
                  <a:schemeClr val="lt1"/>
                </a:solidFill>
              </a:defRPr>
            </a:lvl4pPr>
            <a:lvl5pPr lvl="4" rtl="0">
              <a:spcBef>
                <a:spcPts val="0"/>
              </a:spcBef>
              <a:buClr>
                <a:schemeClr val="lt1"/>
              </a:buClr>
              <a:buSzPts val="1400"/>
              <a:buChar char="○"/>
              <a:defRPr>
                <a:solidFill>
                  <a:schemeClr val="lt1"/>
                </a:solidFill>
              </a:defRPr>
            </a:lvl5pPr>
            <a:lvl6pPr lvl="5" rtl="0">
              <a:spcBef>
                <a:spcPts val="0"/>
              </a:spcBef>
              <a:buClr>
                <a:schemeClr val="lt1"/>
              </a:buClr>
              <a:buSzPts val="1400"/>
              <a:buChar char="■"/>
              <a:defRPr>
                <a:solidFill>
                  <a:schemeClr val="lt1"/>
                </a:solidFill>
              </a:defRPr>
            </a:lvl6pPr>
            <a:lvl7pPr lvl="6" rtl="0">
              <a:spcBef>
                <a:spcPts val="0"/>
              </a:spcBef>
              <a:buClr>
                <a:schemeClr val="lt1"/>
              </a:buClr>
              <a:buSzPts val="1400"/>
              <a:buChar char="●"/>
              <a:defRPr>
                <a:solidFill>
                  <a:schemeClr val="lt1"/>
                </a:solidFill>
              </a:defRPr>
            </a:lvl7pPr>
            <a:lvl8pPr lvl="7" rtl="0">
              <a:spcBef>
                <a:spcPts val="0"/>
              </a:spcBef>
              <a:buClr>
                <a:schemeClr val="lt1"/>
              </a:buClr>
              <a:buSzPts val="1400"/>
              <a:buChar char="○"/>
              <a:defRPr>
                <a:solidFill>
                  <a:schemeClr val="lt1"/>
                </a:solidFill>
              </a:defRPr>
            </a:lvl8pPr>
            <a:lvl9pPr lvl="8" rtl="0">
              <a:spcBef>
                <a:spcPts val="0"/>
              </a:spcBef>
              <a:buClr>
                <a:schemeClr val="lt1"/>
              </a:buClr>
              <a:buSzPts val="1400"/>
              <a:buChar char="■"/>
              <a:defRPr>
                <a:solidFill>
                  <a:schemeClr val="lt1"/>
                </a:solidFill>
              </a:defRPr>
            </a:lvl9pPr>
          </a:lstStyle>
          <a:p>
            <a:endParaRPr/>
          </a:p>
        </p:txBody>
      </p:sp>
      <p:sp>
        <p:nvSpPr>
          <p:cNvPr id="51" name="Shape 51"/>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p:nvPr/>
        </p:nvSpPr>
        <p:spPr>
          <a:xfrm rot="10800000" flipH="1">
            <a:off x="0" y="0"/>
            <a:ext cx="9144000" cy="4695900"/>
          </a:xfrm>
          <a:prstGeom prst="rect">
            <a:avLst/>
          </a:prstGeom>
          <a:solidFill>
            <a:schemeClr val="accent4"/>
          </a:solidFill>
          <a:ln>
            <a:noFill/>
          </a:ln>
        </p:spPr>
        <p:txBody>
          <a:bodyPr wrap="square" lIns="91425" tIns="91425" rIns="91425" bIns="91425" anchor="ctr" anchorCtr="0">
            <a:noAutofit/>
          </a:bodyPr>
          <a:lstStyle/>
          <a:p>
            <a:pPr marL="0" lvl="0" indent="0">
              <a:spcBef>
                <a:spcPts val="0"/>
              </a:spcBef>
              <a:buNone/>
            </a:pPr>
            <a:endParaRPr/>
          </a:p>
        </p:txBody>
      </p:sp>
      <p:sp>
        <p:nvSpPr>
          <p:cNvPr id="54" name="Shape 54"/>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marL="0" lvl="0" indent="0">
              <a:spcBef>
                <a:spcPts val="0"/>
              </a:spcBef>
              <a:buNone/>
            </a:pPr>
            <a:endParaRPr/>
          </a:p>
        </p:txBody>
      </p:sp>
      <p:sp>
        <p:nvSpPr>
          <p:cNvPr id="55" name="Shape 55"/>
          <p:cNvSpPr txBox="1">
            <a:spLocks noGrp="1"/>
          </p:cNvSpPr>
          <p:nvPr>
            <p:ph type="body" idx="1"/>
          </p:nvPr>
        </p:nvSpPr>
        <p:spPr>
          <a:xfrm>
            <a:off x="57150" y="4696825"/>
            <a:ext cx="8382000" cy="446700"/>
          </a:xfrm>
          <a:prstGeom prst="rect">
            <a:avLst/>
          </a:prstGeom>
        </p:spPr>
        <p:txBody>
          <a:bodyPr wrap="square" lIns="91425" tIns="91425" rIns="91425" bIns="91425" anchor="ctr" anchorCtr="0"/>
          <a:lstStyle>
            <a:lvl1pPr lvl="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Shape 56"/>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738725"/>
            <a:ext cx="8222100" cy="767700"/>
          </a:xfrm>
          <a:prstGeom prst="rect">
            <a:avLst/>
          </a:prstGeom>
          <a:noFill/>
          <a:ln>
            <a:noFill/>
          </a:ln>
        </p:spPr>
        <p:txBody>
          <a:bodyPr wrap="square" lIns="91425" tIns="91425" rIns="91425" bIns="91425" anchor="b" anchorCtr="0"/>
          <a:lstStyle>
            <a:lvl1pPr lvl="0" rtl="0">
              <a:spcBef>
                <a:spcPts val="0"/>
              </a:spcBef>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471900" y="1919075"/>
            <a:ext cx="8222100" cy="2710200"/>
          </a:xfrm>
          <a:prstGeom prst="rect">
            <a:avLst/>
          </a:prstGeom>
          <a:noFill/>
          <a:ln>
            <a:noFill/>
          </a:ln>
        </p:spPr>
        <p:txBody>
          <a:bodyPr wrap="square" lIns="91425" tIns="91425" rIns="91425" bIns="91425" anchor="t" anchorCtr="0"/>
          <a:lstStyle>
            <a:lvl1pPr lvl="0" rtl="0">
              <a:lnSpc>
                <a:spcPct val="115000"/>
              </a:lnSpc>
              <a:spcBef>
                <a:spcPts val="0"/>
              </a:spcBef>
              <a:spcAft>
                <a:spcPts val="1600"/>
              </a:spcAft>
              <a:buClr>
                <a:schemeClr val="lt2"/>
              </a:buClr>
              <a:buSzPts val="1800"/>
              <a:buFont typeface="Roboto"/>
              <a:buChar char="●"/>
              <a:defRPr sz="1800">
                <a:solidFill>
                  <a:schemeClr val="lt2"/>
                </a:solidFill>
                <a:latin typeface="Roboto"/>
                <a:ea typeface="Roboto"/>
                <a:cs typeface="Roboto"/>
                <a:sym typeface="Roboto"/>
              </a:defRPr>
            </a:lvl1pPr>
            <a:lvl2pPr lvl="1"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2pPr>
            <a:lvl3pPr lvl="2"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3pPr>
            <a:lvl4pPr lvl="3"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4pPr>
            <a:lvl5pPr lvl="4"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5pPr>
            <a:lvl6pPr lvl="5"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6pPr>
            <a:lvl7pPr lvl="6"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7pPr>
            <a:lvl8pPr lvl="7"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8pPr>
            <a:lvl9pPr lvl="8" rtl="0">
              <a:lnSpc>
                <a:spcPct val="115000"/>
              </a:lnSpc>
              <a:spcBef>
                <a:spcPts val="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523541" y="4695623"/>
            <a:ext cx="548700" cy="393600"/>
          </a:xfrm>
          <a:prstGeom prst="rect">
            <a:avLst/>
          </a:prstGeom>
          <a:noFill/>
          <a:ln>
            <a:noFill/>
          </a:ln>
        </p:spPr>
        <p:txBody>
          <a:bodyPr wrap="square" lIns="91425" tIns="91425" rIns="91425" bIns="91425" anchor="ctr" anchorCtr="0">
            <a:noAutofit/>
          </a:bodyPr>
          <a:lstStyle/>
          <a:p>
            <a:pPr marL="0" lvl="0" indent="0" algn="r" rtl="0">
              <a:spcBef>
                <a:spcPts val="0"/>
              </a:spcBef>
              <a:buNone/>
            </a:pPr>
            <a:fld id="{00000000-1234-1234-1234-123412341234}" type="slidenum">
              <a:rPr lang="en" sz="100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dianaarelihernande.wixsite.com/team5"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228000" y="2267250"/>
            <a:ext cx="8222100" cy="606000"/>
          </a:xfrm>
          <a:prstGeom prst="rect">
            <a:avLst/>
          </a:prstGeom>
        </p:spPr>
        <p:txBody>
          <a:bodyPr wrap="square" lIns="91425" tIns="91425" rIns="91425" bIns="91425" anchor="b" anchorCtr="0">
            <a:noAutofit/>
          </a:bodyPr>
          <a:lstStyle/>
          <a:p>
            <a:pPr marL="0" lvl="0" indent="0">
              <a:spcBef>
                <a:spcPts val="0"/>
              </a:spcBef>
              <a:buNone/>
            </a:pPr>
            <a:r>
              <a:rPr lang="en" sz="5500" b="1">
                <a:latin typeface="Ultra"/>
                <a:ea typeface="Ultra"/>
                <a:cs typeface="Ultra"/>
                <a:sym typeface="Ultra"/>
              </a:rPr>
              <a:t>The Ugly Food Network</a:t>
            </a:r>
          </a:p>
          <a:p>
            <a:pPr marL="0" lvl="0" indent="0">
              <a:spcBef>
                <a:spcPts val="0"/>
              </a:spcBef>
              <a:buNone/>
            </a:pPr>
            <a:r>
              <a:rPr lang="en" sz="1800" u="sng">
                <a:solidFill>
                  <a:schemeClr val="hlink"/>
                </a:solidFill>
                <a:latin typeface="Arial"/>
                <a:ea typeface="Arial"/>
                <a:cs typeface="Arial"/>
                <a:sym typeface="Arial"/>
                <a:hlinkClick r:id="rId4"/>
              </a:rPr>
              <a:t>https://dianaarelihernande.wixsite.com/team5</a:t>
            </a:r>
          </a:p>
        </p:txBody>
      </p:sp>
      <p:sp>
        <p:nvSpPr>
          <p:cNvPr id="68" name="Shape 68"/>
          <p:cNvSpPr txBox="1">
            <a:spLocks noGrp="1"/>
          </p:cNvSpPr>
          <p:nvPr>
            <p:ph type="subTitle" idx="1"/>
          </p:nvPr>
        </p:nvSpPr>
        <p:spPr>
          <a:xfrm>
            <a:off x="390525" y="2789130"/>
            <a:ext cx="8222100" cy="432900"/>
          </a:xfrm>
          <a:prstGeom prst="rect">
            <a:avLst/>
          </a:prstGeom>
        </p:spPr>
        <p:txBody>
          <a:bodyPr wrap="square" lIns="91425" tIns="91425" rIns="91425" bIns="91425" anchor="t" anchorCtr="0">
            <a:noAutofit/>
          </a:bodyPr>
          <a:lstStyle/>
          <a:p>
            <a:pPr marL="0" lvl="0" indent="0">
              <a:spcBef>
                <a:spcPts val="0"/>
              </a:spcBef>
              <a:buNone/>
            </a:pPr>
            <a:r>
              <a:rPr lang="en" sz="2400" b="1"/>
              <a:t>MGMT 607: Management Information Systems</a:t>
            </a:r>
            <a:br>
              <a:rPr lang="en" sz="2400" b="1"/>
            </a:br>
            <a:r>
              <a:rPr lang="en" sz="2400" b="1"/>
              <a:t>Fall 2017</a:t>
            </a:r>
            <a:br>
              <a:rPr lang="en" sz="2400" b="1"/>
            </a:br>
            <a:r>
              <a:rPr lang="en" sz="2400" b="1"/>
              <a:t>Team 5: Duaa Altuwariqi, Betty-Jean Antwi, Diana A Hernandez Lopez and Imani Vaughan</a:t>
            </a:r>
            <a:br>
              <a:rPr lang="en" sz="2400" b="1"/>
            </a:br>
            <a:endParaRPr lang="en" sz="24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Target Market</a:t>
            </a:r>
          </a:p>
        </p:txBody>
      </p:sp>
      <p:sp>
        <p:nvSpPr>
          <p:cNvPr id="136" name="Shape 136"/>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0" lvl="0" indent="0" algn="just" rtl="0">
              <a:spcBef>
                <a:spcPts val="0"/>
              </a:spcBef>
              <a:spcAft>
                <a:spcPts val="0"/>
              </a:spcAft>
              <a:buNone/>
            </a:pPr>
            <a:endParaRPr/>
          </a:p>
          <a:p>
            <a:pPr marL="0" lvl="0" indent="0" algn="just" rtl="0">
              <a:lnSpc>
                <a:spcPct val="100000"/>
              </a:lnSpc>
              <a:spcBef>
                <a:spcPts val="0"/>
              </a:spcBef>
              <a:spcAft>
                <a:spcPts val="0"/>
              </a:spcAft>
              <a:buNone/>
            </a:pPr>
            <a:r>
              <a:rPr lang="en"/>
              <a:t>Our main target market are individuals and families in the low income communities throughout chicago IL. Communities such as,</a:t>
            </a:r>
          </a:p>
          <a:p>
            <a:pPr marL="457200" lvl="0" indent="-317500" algn="just" rtl="0">
              <a:spcBef>
                <a:spcPts val="0"/>
              </a:spcBef>
              <a:spcAft>
                <a:spcPts val="0"/>
              </a:spcAft>
              <a:buSzPts val="1400"/>
              <a:buChar char="●"/>
            </a:pPr>
            <a:r>
              <a:rPr lang="en"/>
              <a:t>Austin</a:t>
            </a:r>
          </a:p>
          <a:p>
            <a:pPr marL="457200" lvl="0" indent="-317500" algn="just" rtl="0">
              <a:spcBef>
                <a:spcPts val="0"/>
              </a:spcBef>
              <a:spcAft>
                <a:spcPts val="0"/>
              </a:spcAft>
              <a:buSzPts val="1400"/>
              <a:buChar char="●"/>
            </a:pPr>
            <a:r>
              <a:rPr lang="en"/>
              <a:t>Lawndale</a:t>
            </a:r>
          </a:p>
          <a:p>
            <a:pPr marL="457200" lvl="0" indent="-317500" algn="just" rtl="0">
              <a:spcBef>
                <a:spcPts val="0"/>
              </a:spcBef>
              <a:spcAft>
                <a:spcPts val="0"/>
              </a:spcAft>
              <a:buSzPts val="1400"/>
              <a:buChar char="●"/>
            </a:pPr>
            <a:r>
              <a:rPr lang="en"/>
              <a:t>Garfield park</a:t>
            </a:r>
          </a:p>
          <a:p>
            <a:pPr marL="457200" lvl="0" indent="-317500" algn="just" rtl="0">
              <a:spcBef>
                <a:spcPts val="0"/>
              </a:spcBef>
              <a:spcAft>
                <a:spcPts val="0"/>
              </a:spcAft>
              <a:buSzPts val="1400"/>
              <a:buChar char="●"/>
            </a:pPr>
            <a:r>
              <a:rPr lang="en"/>
              <a:t>Lincoln square</a:t>
            </a:r>
          </a:p>
          <a:p>
            <a:pPr marL="457200" lvl="0" indent="-317500" algn="just" rtl="0">
              <a:spcBef>
                <a:spcPts val="0"/>
              </a:spcBef>
              <a:spcAft>
                <a:spcPts val="0"/>
              </a:spcAft>
              <a:buSzPts val="1400"/>
              <a:buChar char="●"/>
            </a:pPr>
            <a:r>
              <a:rPr lang="en"/>
              <a:t>South Shore</a:t>
            </a:r>
          </a:p>
          <a:p>
            <a:pPr marL="457200" lvl="0" indent="-317500" algn="just" rtl="0">
              <a:spcBef>
                <a:spcPts val="0"/>
              </a:spcBef>
              <a:spcAft>
                <a:spcPts val="0"/>
              </a:spcAft>
              <a:buSzPts val="1400"/>
              <a:buChar char="●"/>
            </a:pPr>
            <a:r>
              <a:rPr lang="en"/>
              <a:t>Beverly</a:t>
            </a:r>
          </a:p>
          <a:p>
            <a:pPr marL="0" lvl="0" indent="0" algn="just" rtl="0">
              <a:spcBef>
                <a:spcPts val="0"/>
              </a:spcBef>
              <a:spcAft>
                <a:spcPts val="0"/>
              </a:spcAft>
              <a:buNone/>
            </a:pPr>
            <a:endParaRPr/>
          </a:p>
          <a:p>
            <a:pPr marL="0" lvl="0" indent="0" algn="just" rtl="0">
              <a:spcBef>
                <a:spcPts val="0"/>
              </a:spcBef>
              <a:spcAft>
                <a:spcPts val="0"/>
              </a:spcAft>
              <a:buNone/>
            </a:pPr>
            <a:endParaRPr/>
          </a:p>
          <a:p>
            <a:pPr marL="0" lvl="0" indent="-69850" algn="just" rtl="0">
              <a:spcBef>
                <a:spcPts val="0"/>
              </a:spcBef>
              <a:spcAft>
                <a:spcPts val="0"/>
              </a:spcAft>
              <a:buClr>
                <a:schemeClr val="dk1"/>
              </a:buClr>
              <a:buSzPts val="1100"/>
              <a:buFont typeface="Arial"/>
              <a:buNone/>
            </a:pPr>
            <a:endParaRPr/>
          </a:p>
          <a:p>
            <a:pPr marL="0" lvl="0" indent="-69850" algn="just" rtl="0">
              <a:spcBef>
                <a:spcPts val="0"/>
              </a:spcBef>
              <a:spcAft>
                <a:spcPts val="0"/>
              </a:spcAft>
              <a:buClr>
                <a:schemeClr val="dk1"/>
              </a:buClr>
              <a:buSzPts val="1100"/>
              <a:buFont typeface="Arial"/>
              <a:buNone/>
            </a:pPr>
            <a:r>
              <a:rPr lang="en"/>
              <a:t> </a:t>
            </a:r>
          </a:p>
          <a:p>
            <a:pPr marL="0" lvl="0" indent="0">
              <a:spcBef>
                <a:spcPts val="0"/>
              </a:spcBef>
              <a:buNone/>
            </a:pPr>
            <a:endParaRPr/>
          </a:p>
        </p:txBody>
      </p:sp>
      <p:pic>
        <p:nvPicPr>
          <p:cNvPr id="137" name="Shape 137"/>
          <p:cNvPicPr preferRelativeResize="0"/>
          <p:nvPr/>
        </p:nvPicPr>
        <p:blipFill>
          <a:blip r:embed="rId3">
            <a:alphaModFix/>
          </a:blip>
          <a:stretch>
            <a:fillRect/>
          </a:stretch>
        </p:blipFill>
        <p:spPr>
          <a:xfrm>
            <a:off x="4908575" y="1785550"/>
            <a:ext cx="3285000" cy="32118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Social Responsibility</a:t>
            </a:r>
          </a:p>
        </p:txBody>
      </p:sp>
      <p:sp>
        <p:nvSpPr>
          <p:cNvPr id="143" name="Shape 143"/>
          <p:cNvSpPr txBox="1">
            <a:spLocks noGrp="1"/>
          </p:cNvSpPr>
          <p:nvPr>
            <p:ph type="body" idx="1"/>
          </p:nvPr>
        </p:nvSpPr>
        <p:spPr>
          <a:xfrm>
            <a:off x="565675" y="1912550"/>
            <a:ext cx="6039300" cy="2710200"/>
          </a:xfrm>
          <a:prstGeom prst="rect">
            <a:avLst/>
          </a:prstGeom>
        </p:spPr>
        <p:txBody>
          <a:bodyPr wrap="square" lIns="91425" tIns="91425" rIns="91425" bIns="91425" anchor="t" anchorCtr="0">
            <a:noAutofit/>
          </a:bodyPr>
          <a:lstStyle/>
          <a:p>
            <a:pPr marL="0" lvl="0" indent="-69850" algn="just" rtl="0">
              <a:lnSpc>
                <a:spcPct val="150000"/>
              </a:lnSpc>
              <a:spcBef>
                <a:spcPts val="0"/>
              </a:spcBef>
              <a:spcAft>
                <a:spcPts val="800"/>
              </a:spcAft>
              <a:buClr>
                <a:schemeClr val="dk1"/>
              </a:buClr>
              <a:buSzPts val="1100"/>
              <a:buFont typeface="Arial"/>
              <a:buNone/>
            </a:pPr>
            <a:r>
              <a:rPr lang="en" sz="1400" b="1">
                <a:solidFill>
                  <a:srgbClr val="F17424"/>
                </a:solidFill>
              </a:rPr>
              <a:t>Our goal</a:t>
            </a:r>
            <a:r>
              <a:rPr lang="en" sz="1400"/>
              <a:t> is to stop “food wasted” by finding place for ‘ugly’ produce, and reduce the food desert by being accessible for our society. </a:t>
            </a:r>
          </a:p>
          <a:p>
            <a:pPr marL="457200" lvl="0" indent="-317500" algn="just" rtl="0">
              <a:lnSpc>
                <a:spcPct val="150000"/>
              </a:lnSpc>
              <a:spcBef>
                <a:spcPts val="0"/>
              </a:spcBef>
              <a:spcAft>
                <a:spcPts val="0"/>
              </a:spcAft>
              <a:buSzPts val="1400"/>
              <a:buChar char="-"/>
            </a:pPr>
            <a:r>
              <a:rPr lang="en" sz="1400"/>
              <a:t>Reduce food waste.</a:t>
            </a:r>
          </a:p>
          <a:p>
            <a:pPr marL="457200" lvl="0" indent="-317500" algn="just" rtl="0">
              <a:lnSpc>
                <a:spcPct val="150000"/>
              </a:lnSpc>
              <a:spcBef>
                <a:spcPts val="0"/>
              </a:spcBef>
              <a:spcAft>
                <a:spcPts val="0"/>
              </a:spcAft>
              <a:buSzPts val="1400"/>
              <a:buChar char="-"/>
            </a:pPr>
            <a:r>
              <a:rPr lang="en" sz="1400"/>
              <a:t>Reduce hunger and starvation.</a:t>
            </a:r>
          </a:p>
          <a:p>
            <a:pPr marL="457200" lvl="0" indent="-317500" algn="just" rtl="0">
              <a:lnSpc>
                <a:spcPct val="150000"/>
              </a:lnSpc>
              <a:spcBef>
                <a:spcPts val="0"/>
              </a:spcBef>
              <a:spcAft>
                <a:spcPts val="800"/>
              </a:spcAft>
              <a:buSzPts val="1400"/>
              <a:buChar char="-"/>
            </a:pPr>
            <a:r>
              <a:rPr lang="en" sz="1400"/>
              <a:t>Supply food in local food desert areas.</a:t>
            </a:r>
          </a:p>
          <a:p>
            <a:pPr marL="0" lvl="0" indent="0">
              <a:spcBef>
                <a:spcPts val="0"/>
              </a:spcBef>
              <a:buNone/>
            </a:pPr>
            <a:endParaRPr sz="1400" b="1"/>
          </a:p>
        </p:txBody>
      </p:sp>
      <p:pic>
        <p:nvPicPr>
          <p:cNvPr id="144" name="Shape 144"/>
          <p:cNvPicPr preferRelativeResize="0"/>
          <p:nvPr/>
        </p:nvPicPr>
        <p:blipFill>
          <a:blip r:embed="rId3">
            <a:alphaModFix/>
          </a:blip>
          <a:stretch>
            <a:fillRect/>
          </a:stretch>
        </p:blipFill>
        <p:spPr>
          <a:xfrm>
            <a:off x="5035625" y="2137875"/>
            <a:ext cx="3967700" cy="3005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99975" y="2096200"/>
            <a:ext cx="8520600" cy="841800"/>
          </a:xfrm>
          <a:prstGeom prst="rect">
            <a:avLst/>
          </a:prstGeom>
        </p:spPr>
        <p:txBody>
          <a:bodyPr wrap="square" lIns="91425" tIns="91425" rIns="91425" bIns="91425" anchor="ctr" anchorCtr="0">
            <a:noAutofit/>
          </a:bodyPr>
          <a:lstStyle/>
          <a:p>
            <a:pPr marL="0" lvl="0" indent="0" algn="ctr">
              <a:spcBef>
                <a:spcPts val="0"/>
              </a:spcBef>
              <a:buNone/>
            </a:pPr>
            <a:r>
              <a:rPr lang="en"/>
              <a:t>Hierarchy</a:t>
            </a:r>
          </a:p>
        </p:txBody>
      </p:sp>
      <p:sp>
        <p:nvSpPr>
          <p:cNvPr id="150" name="Shape 150"/>
          <p:cNvSpPr txBox="1">
            <a:spLocks noGrp="1"/>
          </p:cNvSpPr>
          <p:nvPr>
            <p:ph type="body" idx="4294967295"/>
          </p:nvPr>
        </p:nvSpPr>
        <p:spPr>
          <a:xfrm>
            <a:off x="284375" y="3306050"/>
            <a:ext cx="8520600" cy="1276500"/>
          </a:xfrm>
          <a:prstGeom prst="rect">
            <a:avLst/>
          </a:prstGeom>
        </p:spPr>
        <p:txBody>
          <a:bodyPr wrap="square" lIns="91425" tIns="91425" rIns="91425" bIns="91425" anchor="t" anchorCtr="0">
            <a:noAutofit/>
          </a:bodyPr>
          <a:lstStyle/>
          <a:p>
            <a:pPr marL="0" lvl="0" indent="0" algn="ctr">
              <a:spcBef>
                <a:spcPts val="0"/>
              </a:spcBef>
              <a:buNone/>
            </a:pPr>
            <a:r>
              <a:rPr lang="en"/>
              <a:t>Functions from the website</a:t>
            </a:r>
            <a:br>
              <a:rPr lang="en"/>
            </a:br>
            <a:endParaRPr lang="e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69850" algn="ctr" rtl="0">
              <a:lnSpc>
                <a:spcPct val="115000"/>
              </a:lnSpc>
              <a:spcBef>
                <a:spcPts val="0"/>
              </a:spcBef>
              <a:spcAft>
                <a:spcPts val="1600"/>
              </a:spcAft>
              <a:buClr>
                <a:schemeClr val="dk1"/>
              </a:buClr>
              <a:buSzPts val="1100"/>
              <a:buFont typeface="Arial"/>
              <a:buNone/>
            </a:pPr>
            <a:r>
              <a:rPr lang="en" sz="3000"/>
              <a:t>Functions from the website</a:t>
            </a:r>
          </a:p>
        </p:txBody>
      </p:sp>
      <p:sp>
        <p:nvSpPr>
          <p:cNvPr id="156" name="Shape 156"/>
          <p:cNvSpPr txBox="1">
            <a:spLocks noGrp="1"/>
          </p:cNvSpPr>
          <p:nvPr>
            <p:ph type="body" idx="1"/>
          </p:nvPr>
        </p:nvSpPr>
        <p:spPr>
          <a:xfrm>
            <a:off x="366350" y="1687700"/>
            <a:ext cx="3644700" cy="3134700"/>
          </a:xfrm>
          <a:prstGeom prst="rect">
            <a:avLst/>
          </a:prstGeom>
        </p:spPr>
        <p:txBody>
          <a:bodyPr wrap="square" lIns="91425" tIns="91425" rIns="91425" bIns="91425" anchor="t" anchorCtr="0">
            <a:noAutofit/>
          </a:bodyPr>
          <a:lstStyle/>
          <a:p>
            <a:pPr marL="0" lvl="0" indent="0">
              <a:spcBef>
                <a:spcPts val="0"/>
              </a:spcBef>
              <a:buNone/>
            </a:pPr>
            <a:r>
              <a:rPr lang="en" b="1">
                <a:solidFill>
                  <a:srgbClr val="F17424"/>
                </a:solidFill>
              </a:rPr>
              <a:t>Home </a:t>
            </a:r>
          </a:p>
          <a:p>
            <a:pPr marL="0" lvl="0" indent="0" algn="just" rtl="0">
              <a:spcBef>
                <a:spcPts val="0"/>
              </a:spcBef>
              <a:spcAft>
                <a:spcPts val="0"/>
              </a:spcAft>
              <a:buNone/>
            </a:pPr>
            <a:r>
              <a:rPr lang="en"/>
              <a:t>The main page includes an overall view from our business. There is access to every section of our website from Home:</a:t>
            </a:r>
          </a:p>
          <a:p>
            <a:pPr marL="914400" lvl="0" indent="-304800" algn="just" rtl="0">
              <a:spcBef>
                <a:spcPts val="0"/>
              </a:spcBef>
              <a:spcAft>
                <a:spcPts val="0"/>
              </a:spcAft>
              <a:buSzPts val="1200"/>
              <a:buChar char="●"/>
            </a:pPr>
            <a:r>
              <a:rPr lang="en" sz="1200"/>
              <a:t>About us</a:t>
            </a:r>
          </a:p>
          <a:p>
            <a:pPr marL="914400" lvl="0" indent="-304800" algn="just" rtl="0">
              <a:spcBef>
                <a:spcPts val="0"/>
              </a:spcBef>
              <a:spcAft>
                <a:spcPts val="0"/>
              </a:spcAft>
              <a:buSzPts val="1200"/>
              <a:buChar char="●"/>
            </a:pPr>
            <a:r>
              <a:rPr lang="en" sz="1200"/>
              <a:t>Shop</a:t>
            </a:r>
          </a:p>
          <a:p>
            <a:pPr marL="914400" lvl="0" indent="-304800" algn="just" rtl="0">
              <a:spcBef>
                <a:spcPts val="0"/>
              </a:spcBef>
              <a:spcAft>
                <a:spcPts val="0"/>
              </a:spcAft>
              <a:buSzPts val="1200"/>
              <a:buChar char="●"/>
            </a:pPr>
            <a:r>
              <a:rPr lang="en" sz="1200"/>
              <a:t>Our Suppliers</a:t>
            </a:r>
          </a:p>
          <a:p>
            <a:pPr marL="914400" lvl="0" indent="-304800" algn="just" rtl="0">
              <a:spcBef>
                <a:spcPts val="0"/>
              </a:spcBef>
              <a:spcAft>
                <a:spcPts val="0"/>
              </a:spcAft>
              <a:buSzPts val="1200"/>
              <a:buChar char="●"/>
            </a:pPr>
            <a:r>
              <a:rPr lang="en" sz="1200"/>
              <a:t>Farmer’s Market</a:t>
            </a:r>
          </a:p>
          <a:p>
            <a:pPr marL="914400" lvl="0" indent="-304800" algn="just" rtl="0">
              <a:spcBef>
                <a:spcPts val="0"/>
              </a:spcBef>
              <a:spcAft>
                <a:spcPts val="0"/>
              </a:spcAft>
              <a:buSzPts val="1200"/>
              <a:buChar char="●"/>
            </a:pPr>
            <a:r>
              <a:rPr lang="en" sz="1200"/>
              <a:t>Volunteer </a:t>
            </a:r>
          </a:p>
          <a:p>
            <a:pPr marL="914400" lvl="0" indent="-304800" algn="just" rtl="0">
              <a:spcBef>
                <a:spcPts val="0"/>
              </a:spcBef>
              <a:spcAft>
                <a:spcPts val="0"/>
              </a:spcAft>
              <a:buSzPts val="1200"/>
              <a:buChar char="●"/>
            </a:pPr>
            <a:r>
              <a:rPr lang="en" sz="1200"/>
              <a:t>Donation</a:t>
            </a:r>
          </a:p>
          <a:p>
            <a:pPr marL="457200" lvl="0" indent="-69850" algn="just" rtl="0">
              <a:spcBef>
                <a:spcPts val="0"/>
              </a:spcBef>
              <a:spcAft>
                <a:spcPts val="0"/>
              </a:spcAft>
              <a:buClr>
                <a:schemeClr val="dk1"/>
              </a:buClr>
              <a:buSzPts val="1100"/>
              <a:buFont typeface="Arial"/>
              <a:buNone/>
            </a:pPr>
            <a:endParaRPr sz="1200" b="1"/>
          </a:p>
          <a:p>
            <a:pPr marL="0" lvl="0" indent="0">
              <a:spcBef>
                <a:spcPts val="0"/>
              </a:spcBef>
              <a:buNone/>
            </a:pPr>
            <a:endParaRPr/>
          </a:p>
        </p:txBody>
      </p:sp>
      <p:sp>
        <p:nvSpPr>
          <p:cNvPr id="157" name="Shape 157"/>
          <p:cNvSpPr txBox="1">
            <a:spLocks noGrp="1"/>
          </p:cNvSpPr>
          <p:nvPr>
            <p:ph type="body" idx="2"/>
          </p:nvPr>
        </p:nvSpPr>
        <p:spPr>
          <a:xfrm>
            <a:off x="5275000" y="1760775"/>
            <a:ext cx="3536100" cy="2673300"/>
          </a:xfrm>
          <a:prstGeom prst="rect">
            <a:avLst/>
          </a:prstGeom>
        </p:spPr>
        <p:txBody>
          <a:bodyPr wrap="square" lIns="91425" tIns="91425" rIns="91425" bIns="91425" anchor="t" anchorCtr="0">
            <a:noAutofit/>
          </a:bodyPr>
          <a:lstStyle/>
          <a:p>
            <a:pPr marL="0" lvl="0" indent="0" rtl="0">
              <a:spcBef>
                <a:spcPts val="0"/>
              </a:spcBef>
              <a:buNone/>
            </a:pPr>
            <a:r>
              <a:rPr lang="en" b="1">
                <a:solidFill>
                  <a:srgbClr val="F17424"/>
                </a:solidFill>
              </a:rPr>
              <a:t>About Us</a:t>
            </a:r>
          </a:p>
          <a:p>
            <a:pPr marL="457200" lvl="0" indent="-317500" algn="just" rtl="0">
              <a:spcBef>
                <a:spcPts val="0"/>
              </a:spcBef>
              <a:spcAft>
                <a:spcPts val="0"/>
              </a:spcAft>
              <a:buSzPts val="1400"/>
              <a:buChar char="●"/>
            </a:pPr>
            <a:r>
              <a:rPr lang="en"/>
              <a:t>Available on Home page</a:t>
            </a:r>
          </a:p>
          <a:p>
            <a:pPr marL="457200" lvl="0" indent="-317500" algn="just" rtl="0">
              <a:spcBef>
                <a:spcPts val="0"/>
              </a:spcBef>
              <a:spcAft>
                <a:spcPts val="0"/>
              </a:spcAft>
              <a:buSzPts val="1400"/>
              <a:buChar char="●"/>
            </a:pPr>
            <a:r>
              <a:rPr lang="en"/>
              <a:t>Includes a brief history of our organization: </a:t>
            </a:r>
          </a:p>
          <a:p>
            <a:pPr marL="914400" lvl="0" indent="-304800" algn="just" rtl="0">
              <a:spcBef>
                <a:spcPts val="0"/>
              </a:spcBef>
              <a:spcAft>
                <a:spcPts val="0"/>
              </a:spcAft>
              <a:buSzPts val="1200"/>
              <a:buChar char="-"/>
            </a:pPr>
            <a:r>
              <a:rPr lang="en" sz="1200"/>
              <a:t>our goal</a:t>
            </a:r>
          </a:p>
          <a:p>
            <a:pPr marL="914400" lvl="0" indent="-304800" algn="just" rtl="0">
              <a:spcBef>
                <a:spcPts val="0"/>
              </a:spcBef>
              <a:spcAft>
                <a:spcPts val="0"/>
              </a:spcAft>
              <a:buSzPts val="1200"/>
              <a:buChar char="-"/>
            </a:pPr>
            <a:r>
              <a:rPr lang="en" sz="1200"/>
              <a:t>our mission</a:t>
            </a:r>
          </a:p>
          <a:p>
            <a:pPr marL="914400" lvl="0" indent="-304800" algn="just" rtl="0">
              <a:spcBef>
                <a:spcPts val="0"/>
              </a:spcBef>
              <a:spcAft>
                <a:spcPts val="0"/>
              </a:spcAft>
              <a:buSzPts val="1200"/>
              <a:buChar char="-"/>
            </a:pPr>
            <a:r>
              <a:rPr lang="en" sz="1200"/>
              <a:t>our vision.</a:t>
            </a:r>
          </a:p>
          <a:p>
            <a:pPr marL="0" lvl="0" indent="0">
              <a:spcBef>
                <a:spcPts val="0"/>
              </a:spcBef>
              <a:buNone/>
            </a:pPr>
            <a:endParaRPr/>
          </a:p>
        </p:txBody>
      </p:sp>
      <p:pic>
        <p:nvPicPr>
          <p:cNvPr id="158" name="Shape 158"/>
          <p:cNvPicPr preferRelativeResize="0"/>
          <p:nvPr/>
        </p:nvPicPr>
        <p:blipFill rotWithShape="1">
          <a:blip r:embed="rId3">
            <a:alphaModFix/>
          </a:blip>
          <a:srcRect l="27269" t="33577" r="25819" b="28021"/>
          <a:stretch/>
        </p:blipFill>
        <p:spPr>
          <a:xfrm>
            <a:off x="5913300" y="3769150"/>
            <a:ext cx="2247302" cy="1162474"/>
          </a:xfrm>
          <a:prstGeom prst="rect">
            <a:avLst/>
          </a:prstGeom>
          <a:noFill/>
          <a:ln>
            <a:noFill/>
          </a:ln>
        </p:spPr>
      </p:pic>
      <p:pic>
        <p:nvPicPr>
          <p:cNvPr id="159" name="Shape 159"/>
          <p:cNvPicPr preferRelativeResize="0"/>
          <p:nvPr/>
        </p:nvPicPr>
        <p:blipFill rotWithShape="1">
          <a:blip r:embed="rId4">
            <a:alphaModFix/>
          </a:blip>
          <a:srcRect l="28809" t="9972" r="29137" b="49782"/>
          <a:stretch/>
        </p:blipFill>
        <p:spPr>
          <a:xfrm>
            <a:off x="2652750" y="3769150"/>
            <a:ext cx="2159434" cy="11624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69850" rtl="0">
              <a:spcBef>
                <a:spcPts val="0"/>
              </a:spcBef>
              <a:buClr>
                <a:srgbClr val="000000"/>
              </a:buClr>
              <a:buSzPts val="1100"/>
              <a:buFont typeface="Arial"/>
              <a:buNone/>
            </a:pPr>
            <a:r>
              <a:rPr lang="en"/>
              <a:t>Functions from the website</a:t>
            </a:r>
            <a:br>
              <a:rPr lang="en"/>
            </a:br>
            <a:endParaRPr lang="en"/>
          </a:p>
        </p:txBody>
      </p:sp>
      <p:sp>
        <p:nvSpPr>
          <p:cNvPr id="165" name="Shape 165"/>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0" lvl="0" indent="-69850" algn="just" rtl="0">
              <a:spcBef>
                <a:spcPts val="0"/>
              </a:spcBef>
              <a:spcAft>
                <a:spcPts val="0"/>
              </a:spcAft>
              <a:buClr>
                <a:schemeClr val="dk1"/>
              </a:buClr>
              <a:buSzPts val="1100"/>
              <a:buFont typeface="Arial"/>
              <a:buNone/>
            </a:pPr>
            <a:r>
              <a:rPr lang="en" b="1">
                <a:solidFill>
                  <a:srgbClr val="E8843C"/>
                </a:solidFill>
              </a:rPr>
              <a:t>Suppliers</a:t>
            </a:r>
          </a:p>
          <a:p>
            <a:pPr marL="0" lvl="0" indent="-69850" algn="just" rtl="0">
              <a:spcBef>
                <a:spcPts val="0"/>
              </a:spcBef>
              <a:spcAft>
                <a:spcPts val="0"/>
              </a:spcAft>
              <a:buClr>
                <a:schemeClr val="dk1"/>
              </a:buClr>
              <a:buSzPts val="1100"/>
              <a:buFont typeface="Arial"/>
              <a:buNone/>
            </a:pPr>
            <a:r>
              <a:rPr lang="en"/>
              <a:t>This page is available from our Home page. We recognize our suppliers and partnerships. This enables a form of advertisement.</a:t>
            </a:r>
          </a:p>
          <a:p>
            <a:pPr marL="0" lvl="0" indent="-69850" algn="just" rtl="0">
              <a:spcBef>
                <a:spcPts val="0"/>
              </a:spcBef>
              <a:spcAft>
                <a:spcPts val="0"/>
              </a:spcAft>
              <a:buClr>
                <a:schemeClr val="dk1"/>
              </a:buClr>
              <a:buSzPts val="1100"/>
              <a:buFont typeface="Arial"/>
              <a:buNone/>
            </a:pPr>
            <a:endParaRPr/>
          </a:p>
          <a:p>
            <a:pPr marL="0" lvl="0" indent="0">
              <a:spcBef>
                <a:spcPts val="0"/>
              </a:spcBef>
              <a:buNone/>
            </a:pPr>
            <a:endParaRPr/>
          </a:p>
          <a:p>
            <a:pPr marL="0" lvl="0" indent="0" algn="just" rtl="0">
              <a:spcBef>
                <a:spcPts val="0"/>
              </a:spcBef>
              <a:spcAft>
                <a:spcPts val="0"/>
              </a:spcAft>
              <a:buNone/>
            </a:pPr>
            <a:endParaRPr/>
          </a:p>
        </p:txBody>
      </p:sp>
      <p:sp>
        <p:nvSpPr>
          <p:cNvPr id="166" name="Shape 166"/>
          <p:cNvSpPr txBox="1">
            <a:spLocks noGrp="1"/>
          </p:cNvSpPr>
          <p:nvPr>
            <p:ph type="body" idx="2"/>
          </p:nvPr>
        </p:nvSpPr>
        <p:spPr>
          <a:xfrm>
            <a:off x="4694250" y="1919075"/>
            <a:ext cx="3999900" cy="2710200"/>
          </a:xfrm>
          <a:prstGeom prst="rect">
            <a:avLst/>
          </a:prstGeom>
        </p:spPr>
        <p:txBody>
          <a:bodyPr wrap="square" lIns="91425" tIns="91425" rIns="91425" bIns="91425" anchor="t" anchorCtr="0">
            <a:noAutofit/>
          </a:bodyPr>
          <a:lstStyle/>
          <a:p>
            <a:pPr marL="0" lvl="0" indent="-69850" algn="just" rtl="0">
              <a:spcBef>
                <a:spcPts val="0"/>
              </a:spcBef>
              <a:spcAft>
                <a:spcPts val="0"/>
              </a:spcAft>
              <a:buClr>
                <a:schemeClr val="dk1"/>
              </a:buClr>
              <a:buSzPts val="1100"/>
              <a:buFont typeface="Arial"/>
              <a:buNone/>
            </a:pPr>
            <a:r>
              <a:rPr lang="en" b="1">
                <a:solidFill>
                  <a:srgbClr val="E8843C"/>
                </a:solidFill>
              </a:rPr>
              <a:t>Shop</a:t>
            </a:r>
          </a:p>
          <a:p>
            <a:pPr marL="0" lvl="0" indent="-69850" algn="just" rtl="0">
              <a:spcBef>
                <a:spcPts val="0"/>
              </a:spcBef>
              <a:spcAft>
                <a:spcPts val="0"/>
              </a:spcAft>
              <a:buClr>
                <a:schemeClr val="dk1"/>
              </a:buClr>
              <a:buSzPts val="1100"/>
              <a:buFont typeface="Arial"/>
              <a:buNone/>
            </a:pPr>
            <a:r>
              <a:rPr lang="en"/>
              <a:t>This page is our most important section, is available from every page in the website. </a:t>
            </a:r>
          </a:p>
          <a:p>
            <a:pPr marL="0" lvl="0" indent="-69850" algn="just" rtl="0">
              <a:spcBef>
                <a:spcPts val="0"/>
              </a:spcBef>
              <a:spcAft>
                <a:spcPts val="0"/>
              </a:spcAft>
              <a:buClr>
                <a:schemeClr val="dk1"/>
              </a:buClr>
              <a:buSzPts val="1100"/>
              <a:buFont typeface="Arial"/>
              <a:buNone/>
            </a:pPr>
            <a:r>
              <a:rPr lang="en"/>
              <a:t>It includes our three categories:</a:t>
            </a:r>
          </a:p>
          <a:p>
            <a:pPr marL="914400" lvl="0" indent="-304800" algn="just" rtl="0">
              <a:spcBef>
                <a:spcPts val="0"/>
              </a:spcBef>
              <a:spcAft>
                <a:spcPts val="0"/>
              </a:spcAft>
              <a:buSzPts val="1200"/>
              <a:buChar char="●"/>
            </a:pPr>
            <a:r>
              <a:rPr lang="en" sz="1200"/>
              <a:t>Fruits</a:t>
            </a:r>
          </a:p>
          <a:p>
            <a:pPr marL="914400" lvl="0" indent="-304800" algn="just" rtl="0">
              <a:spcBef>
                <a:spcPts val="0"/>
              </a:spcBef>
              <a:spcAft>
                <a:spcPts val="0"/>
              </a:spcAft>
              <a:buSzPts val="1200"/>
              <a:buChar char="●"/>
            </a:pPr>
            <a:r>
              <a:rPr lang="en" sz="1200"/>
              <a:t>Vegetables</a:t>
            </a:r>
          </a:p>
          <a:p>
            <a:pPr marL="914400" lvl="0" indent="-304800" algn="just" rtl="0">
              <a:spcBef>
                <a:spcPts val="0"/>
              </a:spcBef>
              <a:spcAft>
                <a:spcPts val="0"/>
              </a:spcAft>
              <a:buSzPts val="1200"/>
              <a:buChar char="●"/>
            </a:pPr>
            <a:r>
              <a:rPr lang="en" sz="1200"/>
              <a:t>Seasonal</a:t>
            </a:r>
          </a:p>
        </p:txBody>
      </p:sp>
      <p:pic>
        <p:nvPicPr>
          <p:cNvPr id="167" name="Shape 167"/>
          <p:cNvPicPr preferRelativeResize="0"/>
          <p:nvPr/>
        </p:nvPicPr>
        <p:blipFill rotWithShape="1">
          <a:blip r:embed="rId3">
            <a:alphaModFix/>
          </a:blip>
          <a:srcRect l="24390" t="11192" r="24497" b="22185"/>
          <a:stretch/>
        </p:blipFill>
        <p:spPr>
          <a:xfrm>
            <a:off x="1308145" y="3409963"/>
            <a:ext cx="1974178" cy="1459326"/>
          </a:xfrm>
          <a:prstGeom prst="rect">
            <a:avLst/>
          </a:prstGeom>
          <a:noFill/>
          <a:ln>
            <a:noFill/>
          </a:ln>
        </p:spPr>
      </p:pic>
      <p:pic>
        <p:nvPicPr>
          <p:cNvPr id="168" name="Shape 168"/>
          <p:cNvPicPr preferRelativeResize="0"/>
          <p:nvPr/>
        </p:nvPicPr>
        <p:blipFill rotWithShape="1">
          <a:blip r:embed="rId4">
            <a:alphaModFix/>
          </a:blip>
          <a:srcRect l="25148" t="8110" r="24046" b="26853"/>
          <a:stretch/>
        </p:blipFill>
        <p:spPr>
          <a:xfrm>
            <a:off x="6683450" y="3395452"/>
            <a:ext cx="2066976" cy="14883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69850" rtl="0">
              <a:spcBef>
                <a:spcPts val="0"/>
              </a:spcBef>
              <a:buClr>
                <a:srgbClr val="000000"/>
              </a:buClr>
              <a:buSzPts val="1100"/>
              <a:buFont typeface="Arial"/>
              <a:buNone/>
            </a:pPr>
            <a:r>
              <a:rPr lang="en"/>
              <a:t>Functions from the website</a:t>
            </a:r>
            <a:br>
              <a:rPr lang="en"/>
            </a:br>
            <a:endParaRPr lang="en"/>
          </a:p>
        </p:txBody>
      </p:sp>
      <p:sp>
        <p:nvSpPr>
          <p:cNvPr id="174" name="Shape 174"/>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0" lvl="0" indent="-69850" algn="just" rtl="0">
              <a:spcBef>
                <a:spcPts val="0"/>
              </a:spcBef>
              <a:spcAft>
                <a:spcPts val="0"/>
              </a:spcAft>
              <a:buClr>
                <a:schemeClr val="dk1"/>
              </a:buClr>
              <a:buSzPts val="1100"/>
              <a:buFont typeface="Arial"/>
              <a:buNone/>
            </a:pPr>
            <a:r>
              <a:rPr lang="en" sz="700" b="1">
                <a:solidFill>
                  <a:srgbClr val="E8843C"/>
                </a:solidFill>
              </a:rPr>
              <a:t> </a:t>
            </a:r>
            <a:r>
              <a:rPr lang="en" b="1">
                <a:solidFill>
                  <a:srgbClr val="E8843C"/>
                </a:solidFill>
              </a:rPr>
              <a:t>Farmers Market</a:t>
            </a:r>
          </a:p>
          <a:p>
            <a:pPr marL="0" lvl="0" indent="-69850" algn="just" rtl="0">
              <a:spcBef>
                <a:spcPts val="0"/>
              </a:spcBef>
              <a:spcAft>
                <a:spcPts val="0"/>
              </a:spcAft>
              <a:buClr>
                <a:schemeClr val="dk1"/>
              </a:buClr>
              <a:buSzPts val="1100"/>
              <a:buFont typeface="Arial"/>
              <a:buNone/>
            </a:pPr>
            <a:r>
              <a:rPr lang="en"/>
              <a:t>Available from home page and Shop.</a:t>
            </a:r>
          </a:p>
          <a:p>
            <a:pPr marL="0" lvl="0" indent="-69850" algn="just" rtl="0">
              <a:spcBef>
                <a:spcPts val="0"/>
              </a:spcBef>
              <a:spcAft>
                <a:spcPts val="0"/>
              </a:spcAft>
              <a:buClr>
                <a:schemeClr val="dk1"/>
              </a:buClr>
              <a:buSzPts val="1100"/>
              <a:buFont typeface="Arial"/>
              <a:buNone/>
            </a:pPr>
            <a:r>
              <a:rPr lang="en"/>
              <a:t>We present the location of our Farmer’s Market in Illinois.</a:t>
            </a:r>
          </a:p>
          <a:p>
            <a:pPr marL="0" lvl="0" indent="-69850" algn="just" rtl="0">
              <a:spcBef>
                <a:spcPts val="0"/>
              </a:spcBef>
              <a:spcAft>
                <a:spcPts val="0"/>
              </a:spcAft>
              <a:buClr>
                <a:schemeClr val="dk1"/>
              </a:buClr>
              <a:buSzPts val="1100"/>
              <a:buFont typeface="Arial"/>
              <a:buNone/>
            </a:pPr>
            <a:endParaRPr/>
          </a:p>
        </p:txBody>
      </p:sp>
      <p:sp>
        <p:nvSpPr>
          <p:cNvPr id="175" name="Shape 175"/>
          <p:cNvSpPr txBox="1">
            <a:spLocks noGrp="1"/>
          </p:cNvSpPr>
          <p:nvPr>
            <p:ph type="body" idx="2"/>
          </p:nvPr>
        </p:nvSpPr>
        <p:spPr>
          <a:xfrm>
            <a:off x="4694250" y="1919075"/>
            <a:ext cx="3999900" cy="2710200"/>
          </a:xfrm>
          <a:prstGeom prst="rect">
            <a:avLst/>
          </a:prstGeom>
        </p:spPr>
        <p:txBody>
          <a:bodyPr wrap="square" lIns="91425" tIns="91425" rIns="91425" bIns="91425" anchor="t" anchorCtr="0">
            <a:noAutofit/>
          </a:bodyPr>
          <a:lstStyle/>
          <a:p>
            <a:pPr marL="0" lvl="0" indent="-69850" algn="just" rtl="0">
              <a:spcBef>
                <a:spcPts val="0"/>
              </a:spcBef>
              <a:spcAft>
                <a:spcPts val="0"/>
              </a:spcAft>
              <a:buClr>
                <a:schemeClr val="dk1"/>
              </a:buClr>
              <a:buSzPts val="1100"/>
              <a:buFont typeface="Arial"/>
              <a:buNone/>
            </a:pPr>
            <a:r>
              <a:rPr lang="en" b="1">
                <a:solidFill>
                  <a:srgbClr val="E8843C"/>
                </a:solidFill>
              </a:rPr>
              <a:t>Contact</a:t>
            </a:r>
          </a:p>
          <a:p>
            <a:pPr marL="0" lvl="0" indent="-69850" algn="just" rtl="0">
              <a:spcBef>
                <a:spcPts val="0"/>
              </a:spcBef>
              <a:spcAft>
                <a:spcPts val="0"/>
              </a:spcAft>
              <a:buClr>
                <a:schemeClr val="dk1"/>
              </a:buClr>
              <a:buSzPts val="1100"/>
              <a:buFont typeface="Arial"/>
              <a:buNone/>
            </a:pPr>
            <a:r>
              <a:rPr lang="en"/>
              <a:t>This section in the Home page allows our customers to get in touch with us, share comments, questions, etc.</a:t>
            </a:r>
          </a:p>
          <a:p>
            <a:pPr marL="0" lvl="0" indent="-69850" algn="just" rtl="0">
              <a:spcBef>
                <a:spcPts val="0"/>
              </a:spcBef>
              <a:spcAft>
                <a:spcPts val="0"/>
              </a:spcAft>
              <a:buClr>
                <a:schemeClr val="dk1"/>
              </a:buClr>
              <a:buSzPts val="1100"/>
              <a:buFont typeface="Arial"/>
              <a:buNone/>
            </a:pPr>
            <a:endParaRPr/>
          </a:p>
          <a:p>
            <a:pPr marL="0" lvl="0" indent="0">
              <a:spcBef>
                <a:spcPts val="0"/>
              </a:spcBef>
              <a:buNone/>
            </a:pPr>
            <a:endParaRPr/>
          </a:p>
        </p:txBody>
      </p:sp>
      <p:pic>
        <p:nvPicPr>
          <p:cNvPr id="176" name="Shape 176"/>
          <p:cNvPicPr preferRelativeResize="0"/>
          <p:nvPr/>
        </p:nvPicPr>
        <p:blipFill rotWithShape="1">
          <a:blip r:embed="rId3">
            <a:alphaModFix/>
          </a:blip>
          <a:srcRect l="23493" t="17644" r="25556" b="25326"/>
          <a:stretch/>
        </p:blipFill>
        <p:spPr>
          <a:xfrm>
            <a:off x="5420650" y="3112500"/>
            <a:ext cx="2547101" cy="1603724"/>
          </a:xfrm>
          <a:prstGeom prst="rect">
            <a:avLst/>
          </a:prstGeom>
          <a:noFill/>
          <a:ln>
            <a:noFill/>
          </a:ln>
        </p:spPr>
      </p:pic>
      <p:pic>
        <p:nvPicPr>
          <p:cNvPr id="177" name="Shape 177"/>
          <p:cNvPicPr preferRelativeResize="0"/>
          <p:nvPr/>
        </p:nvPicPr>
        <p:blipFill rotWithShape="1">
          <a:blip r:embed="rId4">
            <a:alphaModFix/>
          </a:blip>
          <a:srcRect l="26681" t="21857" r="28301" b="18650"/>
          <a:stretch/>
        </p:blipFill>
        <p:spPr>
          <a:xfrm>
            <a:off x="1191375" y="3112500"/>
            <a:ext cx="2308824" cy="1716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Functions from the website</a:t>
            </a:r>
            <a:br>
              <a:rPr lang="en"/>
            </a:br>
            <a:endParaRPr lang="en"/>
          </a:p>
        </p:txBody>
      </p:sp>
      <p:sp>
        <p:nvSpPr>
          <p:cNvPr id="183" name="Shape 183"/>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0" lvl="0" indent="0" algn="just" rtl="0">
              <a:spcBef>
                <a:spcPts val="0"/>
              </a:spcBef>
              <a:spcAft>
                <a:spcPts val="0"/>
              </a:spcAft>
              <a:buNone/>
            </a:pPr>
            <a:r>
              <a:rPr lang="en" b="1">
                <a:solidFill>
                  <a:srgbClr val="E8843C"/>
                </a:solidFill>
              </a:rPr>
              <a:t>Header</a:t>
            </a:r>
          </a:p>
          <a:p>
            <a:pPr marL="0" lvl="0" indent="-69850" algn="just" rtl="0">
              <a:spcBef>
                <a:spcPts val="0"/>
              </a:spcBef>
              <a:spcAft>
                <a:spcPts val="0"/>
              </a:spcAft>
              <a:buClr>
                <a:schemeClr val="dk1"/>
              </a:buClr>
              <a:buSzPts val="1100"/>
              <a:buFont typeface="Arial"/>
              <a:buNone/>
            </a:pPr>
            <a:r>
              <a:rPr lang="en"/>
              <a:t>The header for our website includes different set of buttons that will allow the customer to navigate easily through our website. </a:t>
            </a:r>
          </a:p>
          <a:p>
            <a:pPr marL="0" lvl="0" indent="0">
              <a:spcBef>
                <a:spcPts val="0"/>
              </a:spcBef>
              <a:buNone/>
            </a:pPr>
            <a:endParaRPr/>
          </a:p>
        </p:txBody>
      </p:sp>
      <p:sp>
        <p:nvSpPr>
          <p:cNvPr id="184" name="Shape 184"/>
          <p:cNvSpPr txBox="1">
            <a:spLocks noGrp="1"/>
          </p:cNvSpPr>
          <p:nvPr>
            <p:ph type="body" idx="2"/>
          </p:nvPr>
        </p:nvSpPr>
        <p:spPr>
          <a:xfrm>
            <a:off x="4694250" y="1919075"/>
            <a:ext cx="3999900" cy="2710200"/>
          </a:xfrm>
          <a:prstGeom prst="rect">
            <a:avLst/>
          </a:prstGeom>
        </p:spPr>
        <p:txBody>
          <a:bodyPr wrap="square" lIns="91425" tIns="91425" rIns="91425" bIns="91425" anchor="t" anchorCtr="0">
            <a:noAutofit/>
          </a:bodyPr>
          <a:lstStyle/>
          <a:p>
            <a:pPr marL="0" lvl="0" indent="-69850" algn="just" rtl="0">
              <a:spcBef>
                <a:spcPts val="0"/>
              </a:spcBef>
              <a:spcAft>
                <a:spcPts val="0"/>
              </a:spcAft>
              <a:buClr>
                <a:schemeClr val="dk1"/>
              </a:buClr>
              <a:buSzPts val="1100"/>
              <a:buFont typeface="Arial"/>
              <a:buNone/>
            </a:pPr>
            <a:r>
              <a:rPr lang="en" b="1">
                <a:solidFill>
                  <a:srgbClr val="E8843C"/>
                </a:solidFill>
              </a:rPr>
              <a:t>Display of products</a:t>
            </a:r>
          </a:p>
          <a:p>
            <a:pPr marL="0" lvl="0" indent="-69850" algn="just" rtl="0">
              <a:spcBef>
                <a:spcPts val="0"/>
              </a:spcBef>
              <a:spcAft>
                <a:spcPts val="0"/>
              </a:spcAft>
              <a:buClr>
                <a:schemeClr val="dk1"/>
              </a:buClr>
              <a:buSzPts val="1100"/>
              <a:buFont typeface="Arial"/>
              <a:buNone/>
            </a:pPr>
            <a:r>
              <a:rPr lang="en"/>
              <a:t>We divide our products in three categories:</a:t>
            </a:r>
          </a:p>
          <a:p>
            <a:pPr marL="457200" lvl="0" indent="-317500" algn="just" rtl="0">
              <a:spcBef>
                <a:spcPts val="0"/>
              </a:spcBef>
              <a:spcAft>
                <a:spcPts val="0"/>
              </a:spcAft>
              <a:buSzPts val="1400"/>
              <a:buChar char="-"/>
            </a:pPr>
            <a:r>
              <a:rPr lang="en"/>
              <a:t>Fruits</a:t>
            </a:r>
          </a:p>
          <a:p>
            <a:pPr marL="457200" lvl="0" indent="-317500" algn="just" rtl="0">
              <a:spcBef>
                <a:spcPts val="0"/>
              </a:spcBef>
              <a:spcAft>
                <a:spcPts val="0"/>
              </a:spcAft>
              <a:buSzPts val="1400"/>
              <a:buChar char="-"/>
            </a:pPr>
            <a:r>
              <a:rPr lang="en"/>
              <a:t>Vegetables</a:t>
            </a:r>
          </a:p>
          <a:p>
            <a:pPr marL="457200" lvl="0" indent="-317500" algn="just" rtl="0">
              <a:spcBef>
                <a:spcPts val="0"/>
              </a:spcBef>
              <a:spcAft>
                <a:spcPts val="0"/>
              </a:spcAft>
              <a:buSzPts val="1400"/>
              <a:buChar char="-"/>
            </a:pPr>
            <a:r>
              <a:rPr lang="en"/>
              <a:t>Seasonals.</a:t>
            </a:r>
          </a:p>
          <a:p>
            <a:pPr marL="0" lvl="0" indent="-69850" algn="just" rtl="0">
              <a:spcBef>
                <a:spcPts val="0"/>
              </a:spcBef>
              <a:spcAft>
                <a:spcPts val="0"/>
              </a:spcAft>
              <a:buClr>
                <a:schemeClr val="dk1"/>
              </a:buClr>
              <a:buSzPts val="1100"/>
              <a:buFont typeface="Arial"/>
              <a:buNone/>
            </a:pPr>
            <a:r>
              <a:rPr lang="en"/>
              <a:t>Our categories are presented in our Home page and can be accessed from different pages.</a:t>
            </a:r>
          </a:p>
          <a:p>
            <a:pPr marL="0" lvl="0" indent="-69850" algn="just" rtl="0">
              <a:spcBef>
                <a:spcPts val="0"/>
              </a:spcBef>
              <a:spcAft>
                <a:spcPts val="0"/>
              </a:spcAft>
              <a:buClr>
                <a:schemeClr val="dk1"/>
              </a:buClr>
              <a:buSzPts val="1100"/>
              <a:buFont typeface="Arial"/>
              <a:buNone/>
            </a:pPr>
            <a:endParaRPr/>
          </a:p>
          <a:p>
            <a:pPr marL="0" lvl="0" indent="-69850" algn="just" rtl="0">
              <a:spcBef>
                <a:spcPts val="0"/>
              </a:spcBef>
              <a:spcAft>
                <a:spcPts val="0"/>
              </a:spcAft>
              <a:buClr>
                <a:schemeClr val="dk1"/>
              </a:buClr>
              <a:buSzPts val="1100"/>
              <a:buFont typeface="Arial"/>
              <a:buNone/>
            </a:pPr>
            <a:endParaRPr>
              <a:solidFill>
                <a:schemeClr val="dk1"/>
              </a:solidFill>
            </a:endParaRPr>
          </a:p>
          <a:p>
            <a:pPr marL="0" lvl="0" indent="-69850" algn="just" rtl="0">
              <a:spcBef>
                <a:spcPts val="0"/>
              </a:spcBef>
              <a:spcAft>
                <a:spcPts val="0"/>
              </a:spcAft>
              <a:buClr>
                <a:schemeClr val="dk1"/>
              </a:buClr>
              <a:buSzPts val="1100"/>
              <a:buFont typeface="Arial"/>
              <a:buNone/>
            </a:pPr>
            <a:endParaRPr sz="1200" b="1">
              <a:solidFill>
                <a:schemeClr val="dk1"/>
              </a:solidFill>
            </a:endParaRPr>
          </a:p>
          <a:p>
            <a:pPr marL="0" lvl="0" indent="0">
              <a:spcBef>
                <a:spcPts val="0"/>
              </a:spcBef>
              <a:buNone/>
            </a:pPr>
            <a:endParaRPr/>
          </a:p>
          <a:p>
            <a:pPr marL="0" lvl="0" indent="0">
              <a:spcBef>
                <a:spcPts val="0"/>
              </a:spcBef>
              <a:buNone/>
            </a:pPr>
            <a:endParaRPr/>
          </a:p>
          <a:p>
            <a:pPr marL="0" lvl="0" indent="0">
              <a:spcBef>
                <a:spcPts val="0"/>
              </a:spcBef>
              <a:buNone/>
            </a:pPr>
            <a:endParaRPr/>
          </a:p>
        </p:txBody>
      </p:sp>
      <p:pic>
        <p:nvPicPr>
          <p:cNvPr id="185" name="Shape 185"/>
          <p:cNvPicPr preferRelativeResize="0"/>
          <p:nvPr/>
        </p:nvPicPr>
        <p:blipFill rotWithShape="1">
          <a:blip r:embed="rId3">
            <a:alphaModFix/>
          </a:blip>
          <a:srcRect l="24355" t="11980" r="25322" b="76996"/>
          <a:stretch/>
        </p:blipFill>
        <p:spPr>
          <a:xfrm>
            <a:off x="297825" y="3474800"/>
            <a:ext cx="4173974" cy="514299"/>
          </a:xfrm>
          <a:prstGeom prst="rect">
            <a:avLst/>
          </a:prstGeom>
          <a:noFill/>
          <a:ln>
            <a:noFill/>
          </a:ln>
        </p:spPr>
      </p:pic>
      <p:pic>
        <p:nvPicPr>
          <p:cNvPr id="186" name="Shape 186"/>
          <p:cNvPicPr preferRelativeResize="0"/>
          <p:nvPr/>
        </p:nvPicPr>
        <p:blipFill rotWithShape="1">
          <a:blip r:embed="rId4">
            <a:alphaModFix/>
          </a:blip>
          <a:srcRect l="25294" t="28666" r="25284" b="33791"/>
          <a:stretch/>
        </p:blipFill>
        <p:spPr>
          <a:xfrm>
            <a:off x="5165200" y="3861725"/>
            <a:ext cx="2730749" cy="1166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Payment System</a:t>
            </a:r>
          </a:p>
        </p:txBody>
      </p:sp>
      <p:sp>
        <p:nvSpPr>
          <p:cNvPr id="192" name="Shape 192"/>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0" lvl="0" indent="0">
              <a:spcBef>
                <a:spcPts val="0"/>
              </a:spcBef>
              <a:buNone/>
            </a:pPr>
            <a:r>
              <a:rPr lang="en"/>
              <a:t>We accept 3 different forms of payment.</a:t>
            </a:r>
          </a:p>
          <a:p>
            <a:pPr marL="457200" lvl="0" indent="-317500" rtl="0">
              <a:spcBef>
                <a:spcPts val="0"/>
              </a:spcBef>
              <a:spcAft>
                <a:spcPts val="0"/>
              </a:spcAft>
              <a:buSzPts val="1400"/>
              <a:buAutoNum type="arabicPeriod"/>
            </a:pPr>
            <a:r>
              <a:rPr lang="en"/>
              <a:t>Cash</a:t>
            </a:r>
          </a:p>
          <a:p>
            <a:pPr marL="457200" lvl="0" indent="-317500" rtl="0">
              <a:spcBef>
                <a:spcPts val="0"/>
              </a:spcBef>
              <a:spcAft>
                <a:spcPts val="0"/>
              </a:spcAft>
              <a:buSzPts val="1400"/>
              <a:buAutoNum type="arabicPeriod"/>
            </a:pPr>
            <a:r>
              <a:rPr lang="en"/>
              <a:t>Credit/ Debit Card</a:t>
            </a:r>
          </a:p>
          <a:p>
            <a:pPr marL="457200" lvl="0" indent="-317500" rtl="0">
              <a:spcBef>
                <a:spcPts val="0"/>
              </a:spcBef>
              <a:spcAft>
                <a:spcPts val="0"/>
              </a:spcAft>
              <a:buSzPts val="1400"/>
              <a:buChar char="-"/>
            </a:pPr>
            <a:r>
              <a:rPr lang="en"/>
              <a:t>(Visa, Mastercard, Discover, and American Express.)</a:t>
            </a:r>
          </a:p>
          <a:p>
            <a:pPr marL="457200" lvl="0" indent="-317500" rtl="0">
              <a:spcBef>
                <a:spcPts val="0"/>
              </a:spcBef>
              <a:spcAft>
                <a:spcPts val="0"/>
              </a:spcAft>
              <a:buSzPts val="1400"/>
              <a:buAutoNum type="arabicPeriod"/>
            </a:pPr>
            <a:r>
              <a:rPr lang="en"/>
              <a:t>Supplement Nutrition Assistance Program</a:t>
            </a:r>
          </a:p>
          <a:p>
            <a:pPr marL="457200" lvl="0" indent="-317500" rtl="0">
              <a:spcBef>
                <a:spcPts val="0"/>
              </a:spcBef>
              <a:buSzPts val="1400"/>
              <a:buChar char="-"/>
            </a:pPr>
            <a:r>
              <a:rPr lang="en"/>
              <a:t>Link card/EBT</a:t>
            </a:r>
          </a:p>
          <a:p>
            <a:pPr marL="0" lvl="0" indent="0">
              <a:spcBef>
                <a:spcPts val="0"/>
              </a:spcBef>
              <a:buNone/>
            </a:pPr>
            <a:endParaRPr/>
          </a:p>
        </p:txBody>
      </p:sp>
      <p:pic>
        <p:nvPicPr>
          <p:cNvPr id="193" name="Shape 193"/>
          <p:cNvPicPr preferRelativeResize="0"/>
          <p:nvPr/>
        </p:nvPicPr>
        <p:blipFill>
          <a:blip r:embed="rId3">
            <a:alphaModFix/>
          </a:blip>
          <a:stretch>
            <a:fillRect/>
          </a:stretch>
        </p:blipFill>
        <p:spPr>
          <a:xfrm>
            <a:off x="4965575" y="1919075"/>
            <a:ext cx="3531448" cy="23537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Do We Have Any Competitors?</a:t>
            </a:r>
          </a:p>
        </p:txBody>
      </p:sp>
      <p:sp>
        <p:nvSpPr>
          <p:cNvPr id="199" name="Shape 199"/>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457200" lvl="0" indent="-317500" rtl="0">
              <a:spcBef>
                <a:spcPts val="0"/>
              </a:spcBef>
              <a:spcAft>
                <a:spcPts val="0"/>
              </a:spcAft>
              <a:buSzPts val="1400"/>
              <a:buChar char="●"/>
            </a:pPr>
            <a:r>
              <a:rPr lang="en"/>
              <a:t>The only  direct competitor to  us   is Imperfect Produce Company</a:t>
            </a:r>
          </a:p>
          <a:p>
            <a:pPr marL="457200" lvl="0" indent="-317500" rtl="0">
              <a:spcBef>
                <a:spcPts val="0"/>
              </a:spcBef>
              <a:buSzPts val="1400"/>
              <a:buChar char="●"/>
            </a:pPr>
            <a:r>
              <a:rPr lang="en"/>
              <a:t>IPC is a direct  a for-profit company located in Los Angeles that specializes in sales of fruits and vegetables that don’t meet the grocery stores' standards to sell.</a:t>
            </a:r>
            <a:br>
              <a:rPr lang="en"/>
            </a:br>
            <a:endParaRPr lang="en"/>
          </a:p>
        </p:txBody>
      </p:sp>
      <p:pic>
        <p:nvPicPr>
          <p:cNvPr id="200" name="Shape 200"/>
          <p:cNvPicPr preferRelativeResize="0"/>
          <p:nvPr/>
        </p:nvPicPr>
        <p:blipFill>
          <a:blip r:embed="rId3">
            <a:alphaModFix/>
          </a:blip>
          <a:stretch>
            <a:fillRect/>
          </a:stretch>
        </p:blipFill>
        <p:spPr>
          <a:xfrm>
            <a:off x="5859925" y="1919075"/>
            <a:ext cx="2284600" cy="2387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Partnership/Suppliers</a:t>
            </a:r>
          </a:p>
        </p:txBody>
      </p:sp>
      <p:sp>
        <p:nvSpPr>
          <p:cNvPr id="206" name="Shape 206"/>
          <p:cNvSpPr txBox="1">
            <a:spLocks noGrp="1"/>
          </p:cNvSpPr>
          <p:nvPr>
            <p:ph type="body" idx="1"/>
          </p:nvPr>
        </p:nvSpPr>
        <p:spPr>
          <a:xfrm>
            <a:off x="581225" y="1946400"/>
            <a:ext cx="8222100" cy="2710200"/>
          </a:xfrm>
          <a:prstGeom prst="rect">
            <a:avLst/>
          </a:prstGeom>
        </p:spPr>
        <p:txBody>
          <a:bodyPr wrap="square" lIns="91425" tIns="91425" rIns="91425" bIns="91425" anchor="t" anchorCtr="0">
            <a:noAutofit/>
          </a:bodyPr>
          <a:lstStyle/>
          <a:p>
            <a:pPr marL="0" lvl="0" indent="0" algn="just" rtl="0">
              <a:lnSpc>
                <a:spcPct val="138000"/>
              </a:lnSpc>
              <a:spcBef>
                <a:spcPts val="0"/>
              </a:spcBef>
              <a:spcAft>
                <a:spcPts val="800"/>
              </a:spcAft>
              <a:buNone/>
            </a:pPr>
            <a:r>
              <a:rPr lang="en" sz="1400"/>
              <a:t>Our primary partners and suppliers are local farmers such as,</a:t>
            </a:r>
          </a:p>
          <a:p>
            <a:pPr marL="457200" lvl="0" indent="-317500" algn="just" rtl="0">
              <a:lnSpc>
                <a:spcPct val="138000"/>
              </a:lnSpc>
              <a:spcBef>
                <a:spcPts val="0"/>
              </a:spcBef>
              <a:spcAft>
                <a:spcPts val="0"/>
              </a:spcAft>
              <a:buClr>
                <a:srgbClr val="F17424"/>
              </a:buClr>
              <a:buSzPts val="1400"/>
              <a:buChar char="●"/>
            </a:pPr>
            <a:r>
              <a:rPr lang="en" sz="1400"/>
              <a:t> </a:t>
            </a:r>
            <a:r>
              <a:rPr lang="en" sz="1400">
                <a:solidFill>
                  <a:srgbClr val="F17424"/>
                </a:solidFill>
              </a:rPr>
              <a:t>All Grass Farms</a:t>
            </a:r>
          </a:p>
          <a:p>
            <a:pPr marL="457200" lvl="0" indent="-317500" algn="just" rtl="0">
              <a:lnSpc>
                <a:spcPct val="138000"/>
              </a:lnSpc>
              <a:spcBef>
                <a:spcPts val="0"/>
              </a:spcBef>
              <a:spcAft>
                <a:spcPts val="0"/>
              </a:spcAft>
              <a:buClr>
                <a:srgbClr val="F17424"/>
              </a:buClr>
              <a:buSzPts val="1400"/>
              <a:buChar char="●"/>
            </a:pPr>
            <a:r>
              <a:rPr lang="en" sz="1400">
                <a:solidFill>
                  <a:srgbClr val="F17424"/>
                </a:solidFill>
              </a:rPr>
              <a:t>Angelic Organics</a:t>
            </a:r>
          </a:p>
          <a:p>
            <a:pPr marL="457200" lvl="0" indent="-317500" algn="just" rtl="0">
              <a:lnSpc>
                <a:spcPct val="138000"/>
              </a:lnSpc>
              <a:spcBef>
                <a:spcPts val="0"/>
              </a:spcBef>
              <a:spcAft>
                <a:spcPts val="0"/>
              </a:spcAft>
              <a:buClr>
                <a:srgbClr val="F17424"/>
              </a:buClr>
              <a:buSzPts val="1400"/>
              <a:buChar char="●"/>
            </a:pPr>
            <a:r>
              <a:rPr lang="en" sz="1400">
                <a:solidFill>
                  <a:srgbClr val="F17424"/>
                </a:solidFill>
              </a:rPr>
              <a:t>Beaver Creek Gardens</a:t>
            </a:r>
          </a:p>
          <a:p>
            <a:pPr marL="457200" lvl="0" indent="-317500" algn="just" rtl="0">
              <a:lnSpc>
                <a:spcPct val="138000"/>
              </a:lnSpc>
              <a:spcBef>
                <a:spcPts val="0"/>
              </a:spcBef>
              <a:spcAft>
                <a:spcPts val="800"/>
              </a:spcAft>
              <a:buSzPts val="1400"/>
              <a:buChar char="★"/>
            </a:pPr>
            <a:r>
              <a:rPr lang="en" sz="1400"/>
              <a:t>We partner with three main local farmers in the Chicago area. All three suppliers are local family farmers, that use organic products to grow their fruits and vegetables. Many of the local farmers sell their imperfect products to us for a very low price as a part of their social responsibility to support our idea.</a:t>
            </a:r>
          </a:p>
          <a:p>
            <a:pPr marL="0" lvl="0" indent="0">
              <a:spcBef>
                <a:spcPts val="0"/>
              </a:spcBef>
              <a:buNone/>
            </a:pP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Overview</a:t>
            </a:r>
          </a:p>
        </p:txBody>
      </p:sp>
      <p:sp>
        <p:nvSpPr>
          <p:cNvPr id="74" name="Shape 74"/>
          <p:cNvSpPr txBox="1">
            <a:spLocks noGrp="1"/>
          </p:cNvSpPr>
          <p:nvPr>
            <p:ph type="body" idx="1"/>
          </p:nvPr>
        </p:nvSpPr>
        <p:spPr>
          <a:xfrm>
            <a:off x="471900" y="1919075"/>
            <a:ext cx="3999900" cy="2800800"/>
          </a:xfrm>
          <a:prstGeom prst="rect">
            <a:avLst/>
          </a:prstGeom>
        </p:spPr>
        <p:txBody>
          <a:bodyPr wrap="square" lIns="91425" tIns="91425" rIns="91425" bIns="91425" anchor="t" anchorCtr="0">
            <a:noAutofit/>
          </a:bodyPr>
          <a:lstStyle/>
          <a:p>
            <a:pPr marL="457200" lvl="0" indent="-311150">
              <a:spcBef>
                <a:spcPts val="0"/>
              </a:spcBef>
              <a:spcAft>
                <a:spcPts val="0"/>
              </a:spcAft>
              <a:buSzPts val="1300"/>
              <a:buChar char="●"/>
            </a:pPr>
            <a:r>
              <a:rPr lang="en" sz="1300"/>
              <a:t>Who Are We?</a:t>
            </a:r>
          </a:p>
          <a:p>
            <a:pPr marL="457200" lvl="0" indent="-311150" rtl="0">
              <a:spcBef>
                <a:spcPts val="0"/>
              </a:spcBef>
              <a:spcAft>
                <a:spcPts val="0"/>
              </a:spcAft>
              <a:buSzPts val="1300"/>
              <a:buChar char="●"/>
            </a:pPr>
            <a:r>
              <a:rPr lang="en" sz="1300"/>
              <a:t>Definitions of “Ugly Food”</a:t>
            </a:r>
          </a:p>
          <a:p>
            <a:pPr marL="457200" lvl="0" indent="-311150" rtl="0">
              <a:spcBef>
                <a:spcPts val="0"/>
              </a:spcBef>
              <a:spcAft>
                <a:spcPts val="0"/>
              </a:spcAft>
              <a:buSzPts val="1300"/>
              <a:buChar char="●"/>
            </a:pPr>
            <a:r>
              <a:rPr lang="en" sz="1300"/>
              <a:t>Business Strategy</a:t>
            </a:r>
          </a:p>
          <a:p>
            <a:pPr marL="457200" lvl="0" indent="-311150" rtl="0">
              <a:spcBef>
                <a:spcPts val="0"/>
              </a:spcBef>
              <a:spcAft>
                <a:spcPts val="0"/>
              </a:spcAft>
              <a:buSzPts val="1300"/>
              <a:buChar char="●"/>
            </a:pPr>
            <a:r>
              <a:rPr lang="en" sz="1300"/>
              <a:t>Web strategy</a:t>
            </a:r>
          </a:p>
          <a:p>
            <a:pPr marL="457200" lvl="0" indent="-311150" rtl="0">
              <a:spcBef>
                <a:spcPts val="0"/>
              </a:spcBef>
              <a:spcAft>
                <a:spcPts val="0"/>
              </a:spcAft>
              <a:buSzPts val="1300"/>
              <a:buChar char="●"/>
            </a:pPr>
            <a:r>
              <a:rPr lang="en" sz="1300"/>
              <a:t>Type of Business</a:t>
            </a:r>
          </a:p>
          <a:p>
            <a:pPr marL="457200" lvl="0" indent="-311150" rtl="0">
              <a:spcBef>
                <a:spcPts val="0"/>
              </a:spcBef>
              <a:spcAft>
                <a:spcPts val="0"/>
              </a:spcAft>
              <a:buSzPts val="1300"/>
              <a:buChar char="●"/>
            </a:pPr>
            <a:r>
              <a:rPr lang="en" sz="1300"/>
              <a:t>Scope, Target Market</a:t>
            </a:r>
          </a:p>
          <a:p>
            <a:pPr marL="457200" lvl="0" indent="-311150" rtl="0">
              <a:spcBef>
                <a:spcPts val="0"/>
              </a:spcBef>
              <a:spcAft>
                <a:spcPts val="0"/>
              </a:spcAft>
              <a:buSzPts val="1300"/>
              <a:buChar char="●"/>
            </a:pPr>
            <a:r>
              <a:rPr lang="en" sz="1300"/>
              <a:t>Social Responsibility</a:t>
            </a:r>
          </a:p>
          <a:p>
            <a:pPr marL="457200" lvl="0" indent="-311150" rtl="0">
              <a:spcBef>
                <a:spcPts val="0"/>
              </a:spcBef>
              <a:spcAft>
                <a:spcPts val="0"/>
              </a:spcAft>
              <a:buSzPts val="1300"/>
              <a:buChar char="●"/>
            </a:pPr>
            <a:r>
              <a:rPr lang="en" sz="1300"/>
              <a:t>Hierarchy: Functions from the website</a:t>
            </a:r>
          </a:p>
          <a:p>
            <a:pPr marL="457200" lvl="0" indent="-311150" rtl="0">
              <a:spcBef>
                <a:spcPts val="0"/>
              </a:spcBef>
              <a:spcAft>
                <a:spcPts val="0"/>
              </a:spcAft>
              <a:buSzPts val="1300"/>
              <a:buChar char="●"/>
            </a:pPr>
            <a:r>
              <a:rPr lang="en" sz="1300"/>
              <a:t>Payment System</a:t>
            </a:r>
          </a:p>
          <a:p>
            <a:pPr marL="457200" lvl="0" indent="-311150" rtl="0">
              <a:spcBef>
                <a:spcPts val="0"/>
              </a:spcBef>
              <a:spcAft>
                <a:spcPts val="0"/>
              </a:spcAft>
              <a:buSzPts val="1300"/>
              <a:buChar char="●"/>
            </a:pPr>
            <a:r>
              <a:rPr lang="en" sz="1300"/>
              <a:t>Competitors</a:t>
            </a:r>
          </a:p>
          <a:p>
            <a:pPr marL="457200" lvl="0" indent="-311150">
              <a:spcBef>
                <a:spcPts val="0"/>
              </a:spcBef>
              <a:spcAft>
                <a:spcPts val="0"/>
              </a:spcAft>
              <a:buSzPts val="1300"/>
              <a:buChar char="●"/>
            </a:pPr>
            <a:r>
              <a:rPr lang="en" sz="1300"/>
              <a:t>Partnerships/Suppliers</a:t>
            </a:r>
            <a:br>
              <a:rPr lang="en" sz="1300"/>
            </a:br>
            <a:endParaRPr lang="en" sz="1300"/>
          </a:p>
        </p:txBody>
      </p:sp>
      <p:pic>
        <p:nvPicPr>
          <p:cNvPr id="75" name="Shape 75"/>
          <p:cNvPicPr preferRelativeResize="0"/>
          <p:nvPr/>
        </p:nvPicPr>
        <p:blipFill rotWithShape="1">
          <a:blip r:embed="rId3">
            <a:alphaModFix/>
          </a:blip>
          <a:srcRect l="28000" t="14784" r="31308" b="73520"/>
          <a:stretch/>
        </p:blipFill>
        <p:spPr>
          <a:xfrm>
            <a:off x="4471800" y="2768550"/>
            <a:ext cx="4392125" cy="797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Conclusion/Summary??</a:t>
            </a:r>
          </a:p>
        </p:txBody>
      </p:sp>
      <p:sp>
        <p:nvSpPr>
          <p:cNvPr id="212" name="Shape 212"/>
          <p:cNvSpPr txBox="1">
            <a:spLocks noGrp="1"/>
          </p:cNvSpPr>
          <p:nvPr>
            <p:ph type="body" idx="1"/>
          </p:nvPr>
        </p:nvSpPr>
        <p:spPr>
          <a:xfrm>
            <a:off x="471900" y="1919075"/>
            <a:ext cx="8222100" cy="2710200"/>
          </a:xfrm>
          <a:prstGeom prst="rect">
            <a:avLst/>
          </a:prstGeom>
        </p:spPr>
        <p:txBody>
          <a:bodyPr wrap="square" lIns="91425" tIns="91425" rIns="91425" bIns="91425" anchor="t" anchorCtr="0">
            <a:noAutofit/>
          </a:bodyPr>
          <a:lstStyle/>
          <a:p>
            <a:pPr marL="0" lvl="0" indent="0">
              <a:spcBef>
                <a:spcPts val="0"/>
              </a:spcBef>
              <a:buNone/>
            </a:pPr>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7424"/>
        </a:solidFill>
        <a:effectLst/>
      </p:bgPr>
    </p:bg>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1646525" y="4236475"/>
            <a:ext cx="5998800" cy="605100"/>
          </a:xfrm>
          <a:prstGeom prst="rect">
            <a:avLst/>
          </a:prstGeom>
        </p:spPr>
        <p:txBody>
          <a:bodyPr wrap="square" lIns="91425" tIns="91425" rIns="91425" bIns="91425" anchor="ctr" anchorCtr="0">
            <a:noAutofit/>
          </a:bodyPr>
          <a:lstStyle/>
          <a:p>
            <a:pPr marL="0" lvl="0" indent="0" algn="ctr">
              <a:spcBef>
                <a:spcPts val="0"/>
              </a:spcBef>
              <a:buNone/>
            </a:pPr>
            <a:r>
              <a:rPr lang="en" b="1">
                <a:solidFill>
                  <a:schemeClr val="lt2"/>
                </a:solidFill>
              </a:rPr>
              <a:t>Thank you for Listening!</a:t>
            </a:r>
          </a:p>
        </p:txBody>
      </p:sp>
      <p:pic>
        <p:nvPicPr>
          <p:cNvPr id="218" name="Shape 218"/>
          <p:cNvPicPr preferRelativeResize="0"/>
          <p:nvPr/>
        </p:nvPicPr>
        <p:blipFill>
          <a:blip r:embed="rId3">
            <a:alphaModFix/>
          </a:blip>
          <a:stretch>
            <a:fillRect/>
          </a:stretch>
        </p:blipFill>
        <p:spPr>
          <a:xfrm>
            <a:off x="2062875" y="575250"/>
            <a:ext cx="5409875" cy="3523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Who Are We?</a:t>
            </a:r>
          </a:p>
        </p:txBody>
      </p:sp>
      <p:sp>
        <p:nvSpPr>
          <p:cNvPr id="81" name="Shape 81"/>
          <p:cNvSpPr txBox="1">
            <a:spLocks noGrp="1"/>
          </p:cNvSpPr>
          <p:nvPr>
            <p:ph type="body" idx="1"/>
          </p:nvPr>
        </p:nvSpPr>
        <p:spPr>
          <a:xfrm>
            <a:off x="471900" y="1919075"/>
            <a:ext cx="3999900" cy="3142500"/>
          </a:xfrm>
          <a:prstGeom prst="rect">
            <a:avLst/>
          </a:prstGeom>
        </p:spPr>
        <p:txBody>
          <a:bodyPr wrap="square" lIns="91425" tIns="91425" rIns="91425" bIns="91425" anchor="t" anchorCtr="0">
            <a:noAutofit/>
          </a:bodyPr>
          <a:lstStyle/>
          <a:p>
            <a:pPr marL="0" lvl="0" indent="-69850" algn="just" rtl="0">
              <a:lnSpc>
                <a:spcPct val="115000"/>
              </a:lnSpc>
              <a:spcBef>
                <a:spcPts val="0"/>
              </a:spcBef>
              <a:spcAft>
                <a:spcPts val="0"/>
              </a:spcAft>
              <a:buClr>
                <a:schemeClr val="dk1"/>
              </a:buClr>
              <a:buSzPts val="1100"/>
              <a:buFont typeface="Arial"/>
              <a:buNone/>
            </a:pPr>
            <a:r>
              <a:rPr lang="en" sz="1400" b="1">
                <a:solidFill>
                  <a:srgbClr val="E8843C"/>
                </a:solidFill>
              </a:rPr>
              <a:t>Ugly Food Network</a:t>
            </a:r>
            <a:r>
              <a:rPr lang="en" sz="1400"/>
              <a:t> is a social enterprise business that was created as a solution for the food desert problem in Chicago and food waste problem in Illinois.</a:t>
            </a:r>
          </a:p>
          <a:p>
            <a:pPr marL="0" lvl="0" indent="-69850" algn="just" rtl="0">
              <a:lnSpc>
                <a:spcPct val="115000"/>
              </a:lnSpc>
              <a:spcBef>
                <a:spcPts val="0"/>
              </a:spcBef>
              <a:spcAft>
                <a:spcPts val="0"/>
              </a:spcAft>
              <a:buClr>
                <a:schemeClr val="dk1"/>
              </a:buClr>
              <a:buSzPts val="1100"/>
              <a:buFont typeface="Arial"/>
              <a:buNone/>
            </a:pPr>
            <a:endParaRPr sz="1400">
              <a:solidFill>
                <a:srgbClr val="E8843C"/>
              </a:solidFill>
            </a:endParaRPr>
          </a:p>
          <a:p>
            <a:pPr marL="0" lvl="0" indent="-69850" algn="just" rtl="0">
              <a:lnSpc>
                <a:spcPct val="115000"/>
              </a:lnSpc>
              <a:spcBef>
                <a:spcPts val="0"/>
              </a:spcBef>
              <a:spcAft>
                <a:spcPts val="800"/>
              </a:spcAft>
              <a:buClr>
                <a:schemeClr val="dk1"/>
              </a:buClr>
              <a:buSzPts val="1100"/>
              <a:buFont typeface="Arial"/>
              <a:buNone/>
            </a:pPr>
            <a:r>
              <a:rPr lang="en" sz="1400" b="1">
                <a:solidFill>
                  <a:srgbClr val="E8843C"/>
                </a:solidFill>
              </a:rPr>
              <a:t>Our main focus</a:t>
            </a:r>
            <a:r>
              <a:rPr lang="en" sz="1400" b="1"/>
              <a:t> </a:t>
            </a:r>
            <a:r>
              <a:rPr lang="en" sz="1400"/>
              <a:t>is to increase food security in Chicago while improving nutrition and reducing poverty.  We operate to serve discarded or “ugly” produce at a discounted price  in neighborhoods with little access to fresh healthy food. </a:t>
            </a:r>
          </a:p>
        </p:txBody>
      </p:sp>
      <p:pic>
        <p:nvPicPr>
          <p:cNvPr id="82" name="Shape 82"/>
          <p:cNvPicPr preferRelativeResize="0"/>
          <p:nvPr/>
        </p:nvPicPr>
        <p:blipFill>
          <a:blip r:embed="rId3">
            <a:alphaModFix/>
          </a:blip>
          <a:stretch>
            <a:fillRect/>
          </a:stretch>
        </p:blipFill>
        <p:spPr>
          <a:xfrm>
            <a:off x="5095675" y="2178975"/>
            <a:ext cx="3483649" cy="2322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What is an “Ugly” Food?</a:t>
            </a:r>
          </a:p>
        </p:txBody>
      </p:sp>
      <p:sp>
        <p:nvSpPr>
          <p:cNvPr id="88" name="Shape 88"/>
          <p:cNvSpPr txBox="1">
            <a:spLocks noGrp="1"/>
          </p:cNvSpPr>
          <p:nvPr>
            <p:ph type="body" idx="1"/>
          </p:nvPr>
        </p:nvSpPr>
        <p:spPr>
          <a:xfrm>
            <a:off x="471900" y="1919075"/>
            <a:ext cx="3999900" cy="2710200"/>
          </a:xfrm>
          <a:prstGeom prst="rect">
            <a:avLst/>
          </a:prstGeom>
        </p:spPr>
        <p:txBody>
          <a:bodyPr wrap="square" lIns="91425" tIns="91425" rIns="91425" bIns="91425" anchor="t" anchorCtr="0">
            <a:noAutofit/>
          </a:bodyPr>
          <a:lstStyle/>
          <a:p>
            <a:pPr marL="0" lvl="0" indent="0">
              <a:spcBef>
                <a:spcPts val="0"/>
              </a:spcBef>
              <a:buNone/>
            </a:pPr>
            <a:r>
              <a:rPr lang="en" b="1">
                <a:solidFill>
                  <a:srgbClr val="E8843C"/>
                </a:solidFill>
              </a:rPr>
              <a:t>Ugly Foods</a:t>
            </a:r>
            <a:r>
              <a:rPr lang="en" b="1"/>
              <a:t> </a:t>
            </a:r>
            <a:r>
              <a:rPr lang="en"/>
              <a:t>are freshly grown products that are denied entry into the grocery store market because of their figure deformities.</a:t>
            </a:r>
          </a:p>
          <a:p>
            <a:pPr marL="457200" lvl="0" indent="-317500">
              <a:spcBef>
                <a:spcPts val="0"/>
              </a:spcBef>
              <a:buSzPts val="1400"/>
              <a:buChar char="●"/>
            </a:pPr>
            <a:r>
              <a:rPr lang="en"/>
              <a:t>They are offered at food pantries and farmers markets at a discounted price.</a:t>
            </a:r>
          </a:p>
        </p:txBody>
      </p:sp>
      <p:pic>
        <p:nvPicPr>
          <p:cNvPr id="89" name="Shape 89" descr="Project 365 #193: 120713 Ugly Fruit? | Although I&amp;#39;ve tagged … | Flickr"/>
          <p:cNvPicPr preferRelativeResize="0"/>
          <p:nvPr/>
        </p:nvPicPr>
        <p:blipFill>
          <a:blip r:embed="rId3">
            <a:alphaModFix/>
          </a:blip>
          <a:stretch>
            <a:fillRect/>
          </a:stretch>
        </p:blipFill>
        <p:spPr>
          <a:xfrm>
            <a:off x="5283550" y="1919075"/>
            <a:ext cx="3336850" cy="2850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Objective</a:t>
            </a:r>
          </a:p>
        </p:txBody>
      </p:sp>
      <p:sp>
        <p:nvSpPr>
          <p:cNvPr id="95" name="Shape 95"/>
          <p:cNvSpPr txBox="1">
            <a:spLocks noGrp="1"/>
          </p:cNvSpPr>
          <p:nvPr>
            <p:ph type="body" idx="1"/>
          </p:nvPr>
        </p:nvSpPr>
        <p:spPr>
          <a:xfrm>
            <a:off x="471900" y="1919075"/>
            <a:ext cx="8222100" cy="2710200"/>
          </a:xfrm>
          <a:prstGeom prst="rect">
            <a:avLst/>
          </a:prstGeom>
        </p:spPr>
        <p:txBody>
          <a:bodyPr wrap="square" lIns="91425" tIns="91425" rIns="91425" bIns="91425" anchor="t" anchorCtr="0">
            <a:noAutofit/>
          </a:bodyPr>
          <a:lstStyle/>
          <a:p>
            <a:pPr marL="0" lvl="0" indent="0" algn="just" rtl="0">
              <a:spcBef>
                <a:spcPts val="0"/>
              </a:spcBef>
              <a:spcAft>
                <a:spcPts val="0"/>
              </a:spcAft>
              <a:buNone/>
            </a:pPr>
            <a:r>
              <a:rPr lang="en" sz="1400" b="1">
                <a:solidFill>
                  <a:srgbClr val="E8843C"/>
                </a:solidFill>
              </a:rPr>
              <a:t>Our goal </a:t>
            </a:r>
            <a:r>
              <a:rPr lang="en" sz="1400"/>
              <a:t>is to stop “food waste” by utilizing ‘ugly’ produce and reduce the food desert by being accessible for our society.</a:t>
            </a:r>
          </a:p>
          <a:p>
            <a:pPr marL="0" lvl="0" indent="-69850" algn="just" rtl="0">
              <a:spcBef>
                <a:spcPts val="0"/>
              </a:spcBef>
              <a:spcAft>
                <a:spcPts val="0"/>
              </a:spcAft>
              <a:buClr>
                <a:schemeClr val="dk1"/>
              </a:buClr>
              <a:buSzPts val="1100"/>
              <a:buFont typeface="Arial"/>
              <a:buNone/>
            </a:pPr>
            <a:endParaRPr sz="1400" b="1">
              <a:solidFill>
                <a:srgbClr val="E8843C"/>
              </a:solidFill>
            </a:endParaRPr>
          </a:p>
          <a:p>
            <a:pPr marL="0" lvl="0" indent="-69850" rtl="0">
              <a:spcBef>
                <a:spcPts val="0"/>
              </a:spcBef>
              <a:spcAft>
                <a:spcPts val="0"/>
              </a:spcAft>
              <a:buClr>
                <a:schemeClr val="dk1"/>
              </a:buClr>
              <a:buSzPts val="1100"/>
              <a:buFont typeface="Arial"/>
              <a:buNone/>
            </a:pPr>
            <a:r>
              <a:rPr lang="en" sz="1400" b="1">
                <a:solidFill>
                  <a:srgbClr val="F17424"/>
                </a:solidFill>
              </a:rPr>
              <a:t>Our Vision </a:t>
            </a:r>
            <a:r>
              <a:rPr lang="en" sz="1400"/>
              <a:t>is to provide better lifestyle choices and better use of resources.</a:t>
            </a:r>
          </a:p>
          <a:p>
            <a:pPr marL="0" lvl="0" indent="-69850" rtl="0">
              <a:spcBef>
                <a:spcPts val="0"/>
              </a:spcBef>
              <a:spcAft>
                <a:spcPts val="0"/>
              </a:spcAft>
              <a:buClr>
                <a:schemeClr val="dk1"/>
              </a:buClr>
              <a:buSzPts val="1100"/>
              <a:buFont typeface="Arial"/>
              <a:buNone/>
            </a:pPr>
            <a:r>
              <a:rPr lang="en" sz="1400" b="1">
                <a:solidFill>
                  <a:srgbClr val="E8843C"/>
                </a:solidFill>
              </a:rPr>
              <a:t> </a:t>
            </a:r>
          </a:p>
          <a:p>
            <a:pPr marL="0" lvl="0" indent="-69850" rtl="0">
              <a:spcBef>
                <a:spcPts val="0"/>
              </a:spcBef>
              <a:spcAft>
                <a:spcPts val="0"/>
              </a:spcAft>
              <a:buClr>
                <a:schemeClr val="dk1"/>
              </a:buClr>
              <a:buSzPts val="1100"/>
              <a:buFont typeface="Arial"/>
              <a:buNone/>
            </a:pPr>
            <a:r>
              <a:rPr lang="en" sz="1400" b="1">
                <a:solidFill>
                  <a:srgbClr val="F17424"/>
                </a:solidFill>
              </a:rPr>
              <a:t>Our Mission</a:t>
            </a:r>
          </a:p>
          <a:p>
            <a:pPr marL="0" lvl="0" indent="-69850" rtl="0">
              <a:spcBef>
                <a:spcPts val="0"/>
              </a:spcBef>
              <a:spcAft>
                <a:spcPts val="0"/>
              </a:spcAft>
              <a:buClr>
                <a:schemeClr val="dk1"/>
              </a:buClr>
              <a:buSzPts val="1100"/>
              <a:buFont typeface="Arial"/>
              <a:buNone/>
            </a:pPr>
            <a:r>
              <a:rPr lang="en" sz="1400"/>
              <a:t>We commit to provide better choices for people who live below the poverty level with the option of healthier choices of fruits and vegetables in affordable prices. We also commit to save the misfit resources of fruit and vegetable that do not meet the market standard, but are equally nutritious.</a:t>
            </a:r>
          </a:p>
          <a:p>
            <a:pPr marL="0" lvl="0" indent="0">
              <a:spcBef>
                <a:spcPts val="0"/>
              </a:spcBef>
              <a:buNone/>
            </a:pPr>
            <a:endParaRPr sz="1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Product Offering</a:t>
            </a:r>
          </a:p>
        </p:txBody>
      </p:sp>
      <p:sp>
        <p:nvSpPr>
          <p:cNvPr id="101" name="Shape 101"/>
          <p:cNvSpPr txBox="1">
            <a:spLocks noGrp="1"/>
          </p:cNvSpPr>
          <p:nvPr>
            <p:ph type="body" idx="1"/>
          </p:nvPr>
        </p:nvSpPr>
        <p:spPr>
          <a:xfrm>
            <a:off x="471900" y="1919075"/>
            <a:ext cx="3999900" cy="2968800"/>
          </a:xfrm>
          <a:prstGeom prst="rect">
            <a:avLst/>
          </a:prstGeom>
        </p:spPr>
        <p:txBody>
          <a:bodyPr wrap="square" lIns="91425" tIns="91425" rIns="91425" bIns="91425" anchor="t" anchorCtr="0">
            <a:noAutofit/>
          </a:bodyPr>
          <a:lstStyle/>
          <a:p>
            <a:pPr marL="0" lvl="0" indent="0">
              <a:spcBef>
                <a:spcPts val="0"/>
              </a:spcBef>
              <a:buNone/>
            </a:pPr>
            <a:r>
              <a:rPr lang="en"/>
              <a:t>We offer various products that was produced and denied entry to the market based on their deformed appearance. Products such as,</a:t>
            </a:r>
          </a:p>
          <a:p>
            <a:pPr marL="457200" lvl="0" indent="-317500" rtl="0">
              <a:spcBef>
                <a:spcPts val="0"/>
              </a:spcBef>
              <a:spcAft>
                <a:spcPts val="0"/>
              </a:spcAft>
              <a:buClr>
                <a:srgbClr val="F17424"/>
              </a:buClr>
              <a:buSzPts val="1400"/>
              <a:buChar char="●"/>
            </a:pPr>
            <a:r>
              <a:rPr lang="en">
                <a:solidFill>
                  <a:srgbClr val="F17424"/>
                </a:solidFill>
              </a:rPr>
              <a:t>Fruits</a:t>
            </a:r>
          </a:p>
          <a:p>
            <a:pPr marL="457200" lvl="0" indent="-317500" rtl="0">
              <a:spcBef>
                <a:spcPts val="0"/>
              </a:spcBef>
              <a:spcAft>
                <a:spcPts val="0"/>
              </a:spcAft>
              <a:buClr>
                <a:srgbClr val="F17424"/>
              </a:buClr>
              <a:buSzPts val="1400"/>
              <a:buChar char="●"/>
            </a:pPr>
            <a:r>
              <a:rPr lang="en">
                <a:solidFill>
                  <a:srgbClr val="F17424"/>
                </a:solidFill>
              </a:rPr>
              <a:t>Vegetables</a:t>
            </a:r>
          </a:p>
          <a:p>
            <a:pPr marL="457200" lvl="0" indent="-317500">
              <a:spcBef>
                <a:spcPts val="0"/>
              </a:spcBef>
              <a:buClr>
                <a:srgbClr val="F17424"/>
              </a:buClr>
              <a:buSzPts val="1400"/>
              <a:buChar char="●"/>
            </a:pPr>
            <a:r>
              <a:rPr lang="en">
                <a:solidFill>
                  <a:srgbClr val="F17424"/>
                </a:solidFill>
              </a:rPr>
              <a:t>Seasonal items</a:t>
            </a:r>
          </a:p>
          <a:p>
            <a:pPr marL="0" lvl="0" indent="0" algn="just" rtl="0">
              <a:lnSpc>
                <a:spcPct val="138000"/>
              </a:lnSpc>
              <a:spcBef>
                <a:spcPts val="0"/>
              </a:spcBef>
              <a:spcAft>
                <a:spcPts val="0"/>
              </a:spcAft>
              <a:buNone/>
            </a:pPr>
            <a:r>
              <a:rPr lang="en"/>
              <a:t>We provides our imperfect product of fruit and vegetable from 20% to 40% less than the regular market.</a:t>
            </a:r>
          </a:p>
        </p:txBody>
      </p:sp>
      <p:pic>
        <p:nvPicPr>
          <p:cNvPr id="102" name="Shape 102"/>
          <p:cNvPicPr preferRelativeResize="0"/>
          <p:nvPr/>
        </p:nvPicPr>
        <p:blipFill>
          <a:blip r:embed="rId3">
            <a:alphaModFix/>
          </a:blip>
          <a:stretch>
            <a:fillRect/>
          </a:stretch>
        </p:blipFill>
        <p:spPr>
          <a:xfrm>
            <a:off x="5762250" y="1859163"/>
            <a:ext cx="2574525" cy="2830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Business Strategy</a:t>
            </a:r>
          </a:p>
        </p:txBody>
      </p:sp>
      <p:sp>
        <p:nvSpPr>
          <p:cNvPr id="108" name="Shape 108"/>
          <p:cNvSpPr txBox="1">
            <a:spLocks noGrp="1"/>
          </p:cNvSpPr>
          <p:nvPr>
            <p:ph type="body" idx="1"/>
          </p:nvPr>
        </p:nvSpPr>
        <p:spPr>
          <a:xfrm>
            <a:off x="471900" y="1919075"/>
            <a:ext cx="8222100" cy="3173400"/>
          </a:xfrm>
          <a:prstGeom prst="rect">
            <a:avLst/>
          </a:prstGeom>
        </p:spPr>
        <p:txBody>
          <a:bodyPr wrap="square" lIns="91425" tIns="91425" rIns="91425" bIns="91425" anchor="t" anchorCtr="0">
            <a:noAutofit/>
          </a:bodyPr>
          <a:lstStyle/>
          <a:p>
            <a:pPr marL="0" lvl="0" indent="0" algn="just" rtl="0">
              <a:spcBef>
                <a:spcPts val="0"/>
              </a:spcBef>
              <a:spcAft>
                <a:spcPts val="0"/>
              </a:spcAft>
              <a:buNone/>
            </a:pPr>
            <a:r>
              <a:rPr lang="en" sz="1400"/>
              <a:t>Our business strategy is to place the ugly produce back on the market.</a:t>
            </a:r>
          </a:p>
          <a:p>
            <a:pPr marL="0" lvl="0" indent="0" algn="just" rtl="0">
              <a:spcBef>
                <a:spcPts val="0"/>
              </a:spcBef>
              <a:spcAft>
                <a:spcPts val="0"/>
              </a:spcAft>
              <a:buNone/>
            </a:pPr>
            <a:endParaRPr sz="1400"/>
          </a:p>
          <a:p>
            <a:pPr marL="0" lvl="0" indent="0" algn="just" rtl="0">
              <a:spcBef>
                <a:spcPts val="0"/>
              </a:spcBef>
              <a:spcAft>
                <a:spcPts val="0"/>
              </a:spcAft>
              <a:buNone/>
            </a:pPr>
            <a:r>
              <a:rPr lang="en" sz="1400" b="1">
                <a:solidFill>
                  <a:srgbClr val="F17424"/>
                </a:solidFill>
              </a:rPr>
              <a:t>Low Cost:</a:t>
            </a:r>
          </a:p>
          <a:p>
            <a:pPr marL="457200" lvl="0" indent="-317500" algn="just" rtl="0">
              <a:lnSpc>
                <a:spcPct val="138000"/>
              </a:lnSpc>
              <a:spcBef>
                <a:spcPts val="0"/>
              </a:spcBef>
              <a:spcAft>
                <a:spcPts val="0"/>
              </a:spcAft>
              <a:buSzPts val="1400"/>
              <a:buChar char="●"/>
            </a:pPr>
            <a:r>
              <a:rPr lang="en" sz="1400"/>
              <a:t>Partner with local food farmers .</a:t>
            </a:r>
          </a:p>
          <a:p>
            <a:pPr marL="457200" lvl="0" indent="-317500" algn="just" rtl="0">
              <a:lnSpc>
                <a:spcPct val="138000"/>
              </a:lnSpc>
              <a:spcBef>
                <a:spcPts val="0"/>
              </a:spcBef>
              <a:spcAft>
                <a:spcPts val="0"/>
              </a:spcAft>
              <a:buSzPts val="1400"/>
              <a:buChar char="●"/>
            </a:pPr>
            <a:r>
              <a:rPr lang="en" sz="1400"/>
              <a:t>Offer pop up stands to eliminate building, plant, and equipment expenses.</a:t>
            </a:r>
          </a:p>
          <a:p>
            <a:pPr marL="0" lvl="0" indent="0" algn="just" rtl="0">
              <a:lnSpc>
                <a:spcPct val="138000"/>
              </a:lnSpc>
              <a:spcBef>
                <a:spcPts val="0"/>
              </a:spcBef>
              <a:spcAft>
                <a:spcPts val="0"/>
              </a:spcAft>
              <a:buNone/>
            </a:pPr>
            <a:endParaRPr sz="1400"/>
          </a:p>
          <a:p>
            <a:pPr marL="0" lvl="0" indent="0" algn="just" rtl="0">
              <a:lnSpc>
                <a:spcPct val="138000"/>
              </a:lnSpc>
              <a:spcBef>
                <a:spcPts val="0"/>
              </a:spcBef>
              <a:spcAft>
                <a:spcPts val="0"/>
              </a:spcAft>
              <a:buNone/>
            </a:pPr>
            <a:r>
              <a:rPr lang="en" sz="1400" b="1">
                <a:solidFill>
                  <a:srgbClr val="F17424"/>
                </a:solidFill>
              </a:rPr>
              <a:t>Differentiation:</a:t>
            </a:r>
          </a:p>
          <a:p>
            <a:pPr marL="457200" lvl="0" indent="-317500" algn="just" rtl="0">
              <a:lnSpc>
                <a:spcPct val="138000"/>
              </a:lnSpc>
              <a:spcBef>
                <a:spcPts val="0"/>
              </a:spcBef>
              <a:spcAft>
                <a:spcPts val="0"/>
              </a:spcAft>
              <a:buSzPts val="1400"/>
              <a:buChar char="●"/>
            </a:pPr>
            <a:r>
              <a:rPr lang="en" sz="1400"/>
              <a:t>We offer products that are highly differentiated from similar products (Ugly Foods).</a:t>
            </a:r>
          </a:p>
          <a:p>
            <a:pPr marL="457200" lvl="0" indent="-317500" algn="just" rtl="0">
              <a:lnSpc>
                <a:spcPct val="138000"/>
              </a:lnSpc>
              <a:spcBef>
                <a:spcPts val="0"/>
              </a:spcBef>
              <a:spcAft>
                <a:spcPts val="0"/>
              </a:spcAft>
              <a:buSzPts val="1400"/>
              <a:buChar char="●"/>
            </a:pPr>
            <a:r>
              <a:rPr lang="en" sz="1400"/>
              <a:t>We offer our imperfect products of fruits and vegetables from 20% to 40% less than the regular market.</a:t>
            </a:r>
          </a:p>
          <a:p>
            <a:pPr marL="0" lvl="0" indent="0">
              <a:spcBef>
                <a:spcPts val="0"/>
              </a:spcBef>
              <a:buNone/>
            </a:pP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Web Strategy</a:t>
            </a:r>
          </a:p>
        </p:txBody>
      </p:sp>
      <p:sp>
        <p:nvSpPr>
          <p:cNvPr id="114" name="Shape 114"/>
          <p:cNvSpPr txBox="1">
            <a:spLocks noGrp="1"/>
          </p:cNvSpPr>
          <p:nvPr>
            <p:ph type="body" idx="1"/>
          </p:nvPr>
        </p:nvSpPr>
        <p:spPr>
          <a:xfrm>
            <a:off x="460950" y="1758350"/>
            <a:ext cx="8135700" cy="3253800"/>
          </a:xfrm>
          <a:prstGeom prst="rect">
            <a:avLst/>
          </a:prstGeom>
        </p:spPr>
        <p:txBody>
          <a:bodyPr wrap="square" lIns="91425" tIns="91425" rIns="91425" bIns="91425" anchor="t" anchorCtr="0">
            <a:noAutofit/>
          </a:bodyPr>
          <a:lstStyle/>
          <a:p>
            <a:pPr marL="0" lvl="0" indent="0" algn="just" rtl="0">
              <a:spcBef>
                <a:spcPts val="0"/>
              </a:spcBef>
              <a:spcAft>
                <a:spcPts val="0"/>
              </a:spcAft>
              <a:buNone/>
            </a:pPr>
            <a:r>
              <a:rPr lang="en" sz="1400"/>
              <a:t>Our web strategy consists on having a website and a shop available for our customers. Taking advantage of the Social Media to get to our customers. The social media platforms that we will utilize are the following: </a:t>
            </a:r>
          </a:p>
          <a:p>
            <a:pPr marL="0" lvl="0" indent="0" algn="just" rtl="0">
              <a:spcBef>
                <a:spcPts val="0"/>
              </a:spcBef>
              <a:spcAft>
                <a:spcPts val="0"/>
              </a:spcAft>
              <a:buNone/>
            </a:pPr>
            <a:endParaRPr sz="1400" b="1">
              <a:solidFill>
                <a:srgbClr val="F17424"/>
              </a:solidFill>
            </a:endParaRPr>
          </a:p>
          <a:p>
            <a:pPr marL="0" lvl="0" indent="0" algn="just" rtl="0">
              <a:spcBef>
                <a:spcPts val="0"/>
              </a:spcBef>
              <a:spcAft>
                <a:spcPts val="0"/>
              </a:spcAft>
              <a:buNone/>
            </a:pPr>
            <a:r>
              <a:rPr lang="en" sz="1400" b="1">
                <a:solidFill>
                  <a:srgbClr val="F17424"/>
                </a:solidFill>
              </a:rPr>
              <a:t>Social Media:</a:t>
            </a:r>
          </a:p>
          <a:p>
            <a:pPr marL="457200" lvl="0" indent="-317500" algn="just" rtl="0">
              <a:spcBef>
                <a:spcPts val="0"/>
              </a:spcBef>
              <a:spcAft>
                <a:spcPts val="0"/>
              </a:spcAft>
              <a:buSzPts val="1400"/>
              <a:buChar char="●"/>
            </a:pPr>
            <a:r>
              <a:rPr lang="en" sz="1400"/>
              <a:t>Facebook</a:t>
            </a:r>
          </a:p>
          <a:p>
            <a:pPr marL="457200" lvl="0" indent="-317500" algn="just" rtl="0">
              <a:spcBef>
                <a:spcPts val="0"/>
              </a:spcBef>
              <a:spcAft>
                <a:spcPts val="0"/>
              </a:spcAft>
              <a:buSzPts val="1400"/>
              <a:buChar char="●"/>
            </a:pPr>
            <a:r>
              <a:rPr lang="en" sz="1400"/>
              <a:t>Twitter</a:t>
            </a:r>
          </a:p>
          <a:p>
            <a:pPr marL="457200" lvl="0" indent="-317500" algn="just" rtl="0">
              <a:spcBef>
                <a:spcPts val="0"/>
              </a:spcBef>
              <a:spcAft>
                <a:spcPts val="0"/>
              </a:spcAft>
              <a:buSzPts val="1400"/>
              <a:buChar char="●"/>
            </a:pPr>
            <a:r>
              <a:rPr lang="en" sz="1400"/>
              <a:t>Instagram</a:t>
            </a:r>
          </a:p>
          <a:p>
            <a:pPr marL="457200" lvl="0" indent="-317500" algn="just" rtl="0">
              <a:spcBef>
                <a:spcPts val="0"/>
              </a:spcBef>
              <a:spcAft>
                <a:spcPts val="0"/>
              </a:spcAft>
              <a:buSzPts val="1400"/>
              <a:buChar char="●"/>
            </a:pPr>
            <a:r>
              <a:rPr lang="en" sz="1400"/>
              <a:t>Snapchat</a:t>
            </a:r>
          </a:p>
          <a:p>
            <a:pPr marL="457200" lvl="0" indent="-317500" algn="just" rtl="0">
              <a:spcBef>
                <a:spcPts val="0"/>
              </a:spcBef>
              <a:spcAft>
                <a:spcPts val="0"/>
              </a:spcAft>
              <a:buSzPts val="1400"/>
              <a:buChar char="●"/>
            </a:pPr>
            <a:r>
              <a:rPr lang="en" sz="1400"/>
              <a:t>YouTube</a:t>
            </a:r>
          </a:p>
          <a:p>
            <a:pPr marL="0" lvl="0" indent="0" algn="just" rtl="0">
              <a:spcBef>
                <a:spcPts val="0"/>
              </a:spcBef>
              <a:spcAft>
                <a:spcPts val="0"/>
              </a:spcAft>
              <a:buNone/>
            </a:pPr>
            <a:endParaRPr sz="1400"/>
          </a:p>
          <a:p>
            <a:pPr marL="0" lvl="0" indent="0" algn="just" rtl="0">
              <a:spcBef>
                <a:spcPts val="0"/>
              </a:spcBef>
              <a:spcAft>
                <a:spcPts val="0"/>
              </a:spcAft>
              <a:buNone/>
            </a:pPr>
            <a:endParaRPr sz="1400" b="1"/>
          </a:p>
          <a:p>
            <a:pPr marL="0" lvl="0" indent="-69850" algn="just" rtl="0">
              <a:spcBef>
                <a:spcPts val="0"/>
              </a:spcBef>
              <a:spcAft>
                <a:spcPts val="0"/>
              </a:spcAft>
              <a:buClr>
                <a:schemeClr val="dk1"/>
              </a:buClr>
              <a:buSzPts val="1100"/>
              <a:buFont typeface="Arial"/>
              <a:buNone/>
            </a:pPr>
            <a:endParaRPr sz="1400"/>
          </a:p>
          <a:p>
            <a:pPr marL="0" lvl="0" indent="0">
              <a:spcBef>
                <a:spcPts val="0"/>
              </a:spcBef>
              <a:buNone/>
            </a:pPr>
            <a:endParaRPr sz="1400"/>
          </a:p>
        </p:txBody>
      </p:sp>
      <p:sp>
        <p:nvSpPr>
          <p:cNvPr id="115" name="Shape 115"/>
          <p:cNvSpPr txBox="1"/>
          <p:nvPr/>
        </p:nvSpPr>
        <p:spPr>
          <a:xfrm>
            <a:off x="3158150" y="2729600"/>
            <a:ext cx="2049900" cy="1311300"/>
          </a:xfrm>
          <a:prstGeom prst="rect">
            <a:avLst/>
          </a:prstGeom>
          <a:noFill/>
          <a:ln>
            <a:noFill/>
          </a:ln>
        </p:spPr>
        <p:txBody>
          <a:bodyPr wrap="square" lIns="91425" tIns="91425" rIns="91425" bIns="91425" anchor="t" anchorCtr="0">
            <a:noAutofit/>
          </a:bodyPr>
          <a:lstStyle/>
          <a:p>
            <a:pPr marL="0" lvl="0" indent="0" algn="just" rtl="0">
              <a:lnSpc>
                <a:spcPct val="115000"/>
              </a:lnSpc>
              <a:spcBef>
                <a:spcPts val="0"/>
              </a:spcBef>
              <a:buNone/>
            </a:pPr>
            <a:r>
              <a:rPr lang="en" b="1">
                <a:solidFill>
                  <a:srgbClr val="F17424"/>
                </a:solidFill>
                <a:latin typeface="Roboto"/>
                <a:ea typeface="Roboto"/>
                <a:cs typeface="Roboto"/>
                <a:sym typeface="Roboto"/>
              </a:rPr>
              <a:t>App:</a:t>
            </a:r>
          </a:p>
          <a:p>
            <a:pPr marL="457200" lvl="0" indent="-317500" algn="just" rtl="0">
              <a:lnSpc>
                <a:spcPct val="115000"/>
              </a:lnSpc>
              <a:spcBef>
                <a:spcPts val="0"/>
              </a:spcBef>
              <a:buClr>
                <a:schemeClr val="lt2"/>
              </a:buClr>
              <a:buSzPts val="1400"/>
              <a:buFont typeface="Roboto"/>
              <a:buChar char="●"/>
            </a:pPr>
            <a:r>
              <a:rPr lang="en">
                <a:solidFill>
                  <a:schemeClr val="lt2"/>
                </a:solidFill>
                <a:latin typeface="Roboto"/>
                <a:ea typeface="Roboto"/>
                <a:cs typeface="Roboto"/>
                <a:sym typeface="Roboto"/>
              </a:rPr>
              <a:t>Available in the Apple Store and Windows Store.</a:t>
            </a:r>
          </a:p>
          <a:p>
            <a:pPr marL="0" lvl="0" indent="0" algn="just" rtl="0">
              <a:lnSpc>
                <a:spcPct val="115000"/>
              </a:lnSpc>
              <a:spcBef>
                <a:spcPts val="0"/>
              </a:spcBef>
              <a:buNone/>
            </a:pPr>
            <a:endParaRPr>
              <a:solidFill>
                <a:schemeClr val="lt2"/>
              </a:solidFill>
              <a:latin typeface="Roboto"/>
              <a:ea typeface="Roboto"/>
              <a:cs typeface="Roboto"/>
              <a:sym typeface="Roboto"/>
            </a:endParaRPr>
          </a:p>
          <a:p>
            <a:pPr marL="0" lvl="0" indent="0">
              <a:spcBef>
                <a:spcPts val="0"/>
              </a:spcBef>
              <a:buNone/>
            </a:pPr>
            <a:endParaRPr/>
          </a:p>
        </p:txBody>
      </p:sp>
      <p:pic>
        <p:nvPicPr>
          <p:cNvPr id="116" name="Shape 116" descr="Available on the App Store"/>
          <p:cNvPicPr preferRelativeResize="0"/>
          <p:nvPr/>
        </p:nvPicPr>
        <p:blipFill>
          <a:blip r:embed="rId3">
            <a:alphaModFix/>
          </a:blip>
          <a:stretch>
            <a:fillRect/>
          </a:stretch>
        </p:blipFill>
        <p:spPr>
          <a:xfrm>
            <a:off x="4681800" y="4293086"/>
            <a:ext cx="1275550" cy="375125"/>
          </a:xfrm>
          <a:prstGeom prst="rect">
            <a:avLst/>
          </a:prstGeom>
          <a:noFill/>
          <a:ln>
            <a:noFill/>
          </a:ln>
        </p:spPr>
      </p:pic>
      <p:pic>
        <p:nvPicPr>
          <p:cNvPr id="117" name="Shape 117" descr="Available on Google Play"/>
          <p:cNvPicPr preferRelativeResize="0"/>
          <p:nvPr/>
        </p:nvPicPr>
        <p:blipFill>
          <a:blip r:embed="rId4">
            <a:alphaModFix/>
          </a:blip>
          <a:stretch>
            <a:fillRect/>
          </a:stretch>
        </p:blipFill>
        <p:spPr>
          <a:xfrm>
            <a:off x="6113113" y="4290676"/>
            <a:ext cx="1275549" cy="379941"/>
          </a:xfrm>
          <a:prstGeom prst="rect">
            <a:avLst/>
          </a:prstGeom>
          <a:noFill/>
          <a:ln>
            <a:noFill/>
          </a:ln>
        </p:spPr>
      </p:pic>
      <p:pic>
        <p:nvPicPr>
          <p:cNvPr id="118" name="Shape 118" descr="Get it from Microsoft"/>
          <p:cNvPicPr preferRelativeResize="0"/>
          <p:nvPr/>
        </p:nvPicPr>
        <p:blipFill>
          <a:blip r:embed="rId5">
            <a:alphaModFix/>
          </a:blip>
          <a:stretch>
            <a:fillRect/>
          </a:stretch>
        </p:blipFill>
        <p:spPr>
          <a:xfrm>
            <a:off x="7544460" y="4290675"/>
            <a:ext cx="1052190" cy="379950"/>
          </a:xfrm>
          <a:prstGeom prst="rect">
            <a:avLst/>
          </a:prstGeom>
          <a:noFill/>
          <a:ln>
            <a:noFill/>
          </a:ln>
        </p:spPr>
      </p:pic>
      <p:grpSp>
        <p:nvGrpSpPr>
          <p:cNvPr id="119" name="Shape 119"/>
          <p:cNvGrpSpPr/>
          <p:nvPr/>
        </p:nvGrpSpPr>
        <p:grpSpPr>
          <a:xfrm>
            <a:off x="6113126" y="2646692"/>
            <a:ext cx="1458821" cy="1394215"/>
            <a:chOff x="6113126" y="2646692"/>
            <a:chExt cx="1458821" cy="1394215"/>
          </a:xfrm>
        </p:grpSpPr>
        <p:grpSp>
          <p:nvGrpSpPr>
            <p:cNvPr id="120" name="Shape 120"/>
            <p:cNvGrpSpPr/>
            <p:nvPr/>
          </p:nvGrpSpPr>
          <p:grpSpPr>
            <a:xfrm>
              <a:off x="6113126" y="2646692"/>
              <a:ext cx="1458821" cy="1394215"/>
              <a:chOff x="5004975" y="2770274"/>
              <a:chExt cx="2013000" cy="1874701"/>
            </a:xfrm>
          </p:grpSpPr>
          <p:sp>
            <p:nvSpPr>
              <p:cNvPr id="121" name="Shape 121"/>
              <p:cNvSpPr/>
              <p:nvPr/>
            </p:nvSpPr>
            <p:spPr>
              <a:xfrm>
                <a:off x="5004975" y="2770275"/>
                <a:ext cx="2013000" cy="1874700"/>
              </a:xfrm>
              <a:prstGeom prst="roundRect">
                <a:avLst>
                  <a:gd name="adj" fmla="val 16667"/>
                </a:avLst>
              </a:prstGeom>
              <a:solidFill>
                <a:srgbClr val="E8843C"/>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E8843C"/>
                  </a:solidFill>
                </a:endParaRPr>
              </a:p>
            </p:txBody>
          </p:sp>
          <p:sp>
            <p:nvSpPr>
              <p:cNvPr id="122" name="Shape 122"/>
              <p:cNvSpPr txBox="1"/>
              <p:nvPr/>
            </p:nvSpPr>
            <p:spPr>
              <a:xfrm>
                <a:off x="5189626" y="2770274"/>
                <a:ext cx="1643700" cy="942000"/>
              </a:xfrm>
              <a:prstGeom prst="rect">
                <a:avLst/>
              </a:prstGeom>
              <a:noFill/>
              <a:ln>
                <a:noFill/>
              </a:ln>
            </p:spPr>
            <p:txBody>
              <a:bodyPr wrap="square" lIns="91425" tIns="91425" rIns="91425" bIns="91425" anchor="ctr" anchorCtr="0">
                <a:noAutofit/>
              </a:bodyPr>
              <a:lstStyle/>
              <a:p>
                <a:pPr marL="0" lvl="0" indent="0" algn="ctr">
                  <a:spcBef>
                    <a:spcPts val="0"/>
                  </a:spcBef>
                  <a:buNone/>
                </a:pPr>
                <a:r>
                  <a:rPr lang="en">
                    <a:solidFill>
                      <a:schemeClr val="lt1"/>
                    </a:solidFill>
                    <a:latin typeface="Roboto"/>
                    <a:ea typeface="Roboto"/>
                    <a:cs typeface="Roboto"/>
                    <a:sym typeface="Roboto"/>
                  </a:rPr>
                  <a:t>Ugly Food Network</a:t>
                </a:r>
              </a:p>
            </p:txBody>
          </p:sp>
        </p:grpSp>
        <p:pic>
          <p:nvPicPr>
            <p:cNvPr id="123" name="Shape 123"/>
            <p:cNvPicPr preferRelativeResize="0"/>
            <p:nvPr/>
          </p:nvPicPr>
          <p:blipFill rotWithShape="1">
            <a:blip r:embed="rId6">
              <a:alphaModFix/>
            </a:blip>
            <a:srcRect l="6579" t="23426" r="3653" b="14369"/>
            <a:stretch/>
          </p:blipFill>
          <p:spPr>
            <a:xfrm>
              <a:off x="6386136" y="3266600"/>
              <a:ext cx="912801" cy="632551"/>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843C"/>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marL="0" lvl="0" indent="0">
              <a:spcBef>
                <a:spcPts val="0"/>
              </a:spcBef>
              <a:buNone/>
            </a:pPr>
            <a:r>
              <a:rPr lang="en"/>
              <a:t>Scope</a:t>
            </a:r>
          </a:p>
        </p:txBody>
      </p:sp>
      <p:sp>
        <p:nvSpPr>
          <p:cNvPr id="129" name="Shape 129"/>
          <p:cNvSpPr txBox="1">
            <a:spLocks noGrp="1"/>
          </p:cNvSpPr>
          <p:nvPr>
            <p:ph type="body" idx="1"/>
          </p:nvPr>
        </p:nvSpPr>
        <p:spPr>
          <a:xfrm>
            <a:off x="471900" y="1919075"/>
            <a:ext cx="4431600" cy="2710200"/>
          </a:xfrm>
          <a:prstGeom prst="rect">
            <a:avLst/>
          </a:prstGeom>
        </p:spPr>
        <p:txBody>
          <a:bodyPr wrap="square" lIns="91425" tIns="91425" rIns="91425" bIns="91425" anchor="t" anchorCtr="0">
            <a:noAutofit/>
          </a:bodyPr>
          <a:lstStyle/>
          <a:p>
            <a:pPr marL="0" lvl="0" indent="0" algn="just" rtl="0">
              <a:spcBef>
                <a:spcPts val="0"/>
              </a:spcBef>
              <a:spcAft>
                <a:spcPts val="0"/>
              </a:spcAft>
              <a:buNone/>
            </a:pPr>
            <a:r>
              <a:rPr lang="en" sz="1400"/>
              <a:t>Our scope is currently limited to operate only in Illinois, providing delivery service, pop-up farmer markets and online within the state and being available in the market. </a:t>
            </a:r>
          </a:p>
          <a:p>
            <a:pPr marL="0" lvl="0" indent="0">
              <a:spcBef>
                <a:spcPts val="0"/>
              </a:spcBef>
              <a:buNone/>
            </a:pPr>
            <a:endParaRPr sz="1400"/>
          </a:p>
        </p:txBody>
      </p:sp>
      <p:pic>
        <p:nvPicPr>
          <p:cNvPr id="130" name="Shape 130"/>
          <p:cNvPicPr preferRelativeResize="0"/>
          <p:nvPr/>
        </p:nvPicPr>
        <p:blipFill>
          <a:blip r:embed="rId3">
            <a:alphaModFix/>
          </a:blip>
          <a:stretch>
            <a:fillRect/>
          </a:stretch>
        </p:blipFill>
        <p:spPr>
          <a:xfrm>
            <a:off x="5285199" y="2194750"/>
            <a:ext cx="3351352" cy="2092552"/>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1751</Words>
  <Application>Microsoft Office PowerPoint</Application>
  <PresentationFormat>On-screen Show (16:9)</PresentationFormat>
  <Paragraphs>201</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Times New Roman</vt:lpstr>
      <vt:lpstr>Roboto</vt:lpstr>
      <vt:lpstr>Ultra</vt:lpstr>
      <vt:lpstr>Material</vt:lpstr>
      <vt:lpstr>The Ugly Food Network https://dianaarelihernande.wixsite.com/team5</vt:lpstr>
      <vt:lpstr>Overview</vt:lpstr>
      <vt:lpstr>Who Are We?</vt:lpstr>
      <vt:lpstr>What is an “Ugly” Food?</vt:lpstr>
      <vt:lpstr>Objective</vt:lpstr>
      <vt:lpstr>Product Offering</vt:lpstr>
      <vt:lpstr>Business Strategy</vt:lpstr>
      <vt:lpstr>Web Strategy</vt:lpstr>
      <vt:lpstr>Scope</vt:lpstr>
      <vt:lpstr>Target Market</vt:lpstr>
      <vt:lpstr>Social Responsibility</vt:lpstr>
      <vt:lpstr>Hierarchy</vt:lpstr>
      <vt:lpstr>Functions from the website</vt:lpstr>
      <vt:lpstr>Functions from the website </vt:lpstr>
      <vt:lpstr>Functions from the website </vt:lpstr>
      <vt:lpstr>Functions from the website </vt:lpstr>
      <vt:lpstr>Payment System</vt:lpstr>
      <vt:lpstr>Do We Have Any Competitors?</vt:lpstr>
      <vt:lpstr>Partnership/Suppliers</vt:lpstr>
      <vt:lpstr>Conclusion/Summary??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Ugly Food Network https://dianaarelihernande.wixsite.com/team5</dc:title>
  <dc:creator>duaa hany</dc:creator>
  <cp:lastModifiedBy>Altuwariqi, Duaa</cp:lastModifiedBy>
  <cp:revision>1</cp:revision>
  <dcterms:modified xsi:type="dcterms:W3CDTF">2017-12-04T17:33:31Z</dcterms:modified>
</cp:coreProperties>
</file>